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503030501040103" pitchFamily="34" charset="0"/>
      <p:regular r:id="rId14"/>
    </p:embeddedFont>
    <p:embeddedFont>
      <p:font typeface="TT Norms" panose="02000503030000020003" pitchFamily="2" charset="0"/>
      <p:regular r:id="rId15"/>
    </p:embeddedFont>
    <p:embeddedFont>
      <p:font typeface="TT Norms Bold" panose="02000803030000020004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45" autoAdjust="0"/>
  </p:normalViewPr>
  <p:slideViewPr>
    <p:cSldViewPr>
      <p:cViewPr varScale="1">
        <p:scale>
          <a:sx n="79" d="100"/>
          <a:sy n="79" d="100"/>
        </p:scale>
        <p:origin x="5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image" Target="../media/image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9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1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5.jpe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9433" y="5775025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0" y="0"/>
                </a:lnTo>
                <a:lnTo>
                  <a:pt x="20461500" y="7477748"/>
                </a:lnTo>
                <a:lnTo>
                  <a:pt x="0" y="7477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30505" y="2652292"/>
            <a:ext cx="7213628" cy="5443467"/>
            <a:chOff x="0" y="0"/>
            <a:chExt cx="9618171" cy="7257956"/>
          </a:xfrm>
        </p:grpSpPr>
        <p:sp>
          <p:nvSpPr>
            <p:cNvPr id="4" name="Freeform 4"/>
            <p:cNvSpPr/>
            <p:nvPr/>
          </p:nvSpPr>
          <p:spPr>
            <a:xfrm>
              <a:off x="537013" y="1810591"/>
              <a:ext cx="8785859" cy="5447365"/>
            </a:xfrm>
            <a:custGeom>
              <a:avLst/>
              <a:gdLst/>
              <a:ahLst/>
              <a:cxnLst/>
              <a:rect l="l" t="t" r="r" b="b"/>
              <a:pathLst>
                <a:path w="8785859" h="5447365">
                  <a:moveTo>
                    <a:pt x="0" y="0"/>
                  </a:moveTo>
                  <a:lnTo>
                    <a:pt x="8785860" y="0"/>
                  </a:lnTo>
                  <a:lnTo>
                    <a:pt x="8785860" y="5447365"/>
                  </a:lnTo>
                  <a:lnTo>
                    <a:pt x="0" y="5447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392930" cy="2452053"/>
            </a:xfrm>
            <a:custGeom>
              <a:avLst/>
              <a:gdLst/>
              <a:ahLst/>
              <a:cxnLst/>
              <a:rect l="l" t="t" r="r" b="b"/>
              <a:pathLst>
                <a:path w="4392930" h="2452053">
                  <a:moveTo>
                    <a:pt x="0" y="0"/>
                  </a:moveTo>
                  <a:lnTo>
                    <a:pt x="4392930" y="0"/>
                  </a:lnTo>
                  <a:lnTo>
                    <a:pt x="4392930" y="2452053"/>
                  </a:lnTo>
                  <a:lnTo>
                    <a:pt x="0" y="2452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225241" y="2913450"/>
              <a:ext cx="4392930" cy="2452053"/>
            </a:xfrm>
            <a:custGeom>
              <a:avLst/>
              <a:gdLst/>
              <a:ahLst/>
              <a:cxnLst/>
              <a:rect l="l" t="t" r="r" b="b"/>
              <a:pathLst>
                <a:path w="4392930" h="2452053">
                  <a:moveTo>
                    <a:pt x="0" y="0"/>
                  </a:moveTo>
                  <a:lnTo>
                    <a:pt x="4392930" y="0"/>
                  </a:lnTo>
                  <a:lnTo>
                    <a:pt x="4392930" y="2452053"/>
                  </a:lnTo>
                  <a:lnTo>
                    <a:pt x="0" y="2452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3892" y="3701778"/>
            <a:ext cx="11561163" cy="2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5"/>
              </a:lnSpc>
            </a:pPr>
            <a:r>
              <a:rPr lang="en-US" sz="618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Predictive Analytics for </a:t>
            </a:r>
          </a:p>
          <a:p>
            <a:pPr algn="l">
              <a:lnSpc>
                <a:spcPts val="10018"/>
              </a:lnSpc>
            </a:pPr>
            <a:r>
              <a:rPr lang="en-US" sz="991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Loan Default Risk</a:t>
            </a:r>
          </a:p>
          <a:p>
            <a:pPr algn="l">
              <a:lnSpc>
                <a:spcPts val="4588"/>
              </a:lnSpc>
            </a:pPr>
            <a:r>
              <a:rPr lang="en-US" sz="4542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 Comprehensive Data Study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030945"/>
            <a:ext cx="18288000" cy="1433946"/>
            <a:chOff x="0" y="0"/>
            <a:chExt cx="4816593" cy="3776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377665"/>
            </a:xfrm>
            <a:custGeom>
              <a:avLst/>
              <a:gdLst/>
              <a:ahLst/>
              <a:cxnLst/>
              <a:rect l="l" t="t" r="r" b="b"/>
              <a:pathLst>
                <a:path w="4816592" h="377665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356075"/>
                  </a:lnTo>
                  <a:cubicBezTo>
                    <a:pt x="4816592" y="367999"/>
                    <a:pt x="4806926" y="377665"/>
                    <a:pt x="4795002" y="377665"/>
                  </a:cubicBezTo>
                  <a:lnTo>
                    <a:pt x="21590" y="377665"/>
                  </a:lnTo>
                  <a:cubicBezTo>
                    <a:pt x="15864" y="377665"/>
                    <a:pt x="10372" y="375390"/>
                    <a:pt x="6324" y="371341"/>
                  </a:cubicBezTo>
                  <a:cubicBezTo>
                    <a:pt x="2275" y="367292"/>
                    <a:pt x="0" y="361801"/>
                    <a:pt x="0" y="356075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2B6C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425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35"/>
                </a:lnSpc>
              </a:pPr>
              <a:r>
                <a:rPr lang="en-US" sz="273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By: Ananya soni        |           Param Khodiyar   |      Ansh Tomar    |     Himanshu   |   Kaavya Gala   |     Gauri mishra</a:t>
              </a:r>
            </a:p>
            <a:p>
              <a:pPr algn="ctr">
                <a:lnSpc>
                  <a:spcPts val="2995"/>
                </a:lnSpc>
              </a:pPr>
              <a:endParaRPr lang="en-US" sz="27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3892" y="6959602"/>
            <a:ext cx="7583670" cy="69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5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Sector :Banking, Financial Services, and Insurance (BFSI)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7258" y="448310"/>
            <a:ext cx="50347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Section E-Group: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7342" y="7016058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58806" y="6686501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8"/>
                </a:lnTo>
                <a:lnTo>
                  <a:pt x="0" y="7477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24264" y="2743330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8" y="0"/>
                </a:lnTo>
                <a:lnTo>
                  <a:pt x="4705928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62950" y="3623765"/>
            <a:ext cx="3752793" cy="4927802"/>
            <a:chOff x="0" y="0"/>
            <a:chExt cx="812800" cy="1067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67290"/>
            </a:xfrm>
            <a:custGeom>
              <a:avLst/>
              <a:gdLst/>
              <a:ahLst/>
              <a:cxnLst/>
              <a:rect l="l" t="t" r="r" b="b"/>
              <a:pathLst>
                <a:path w="812800" h="1067290">
                  <a:moveTo>
                    <a:pt x="47448" y="0"/>
                  </a:moveTo>
                  <a:lnTo>
                    <a:pt x="765352" y="0"/>
                  </a:lnTo>
                  <a:cubicBezTo>
                    <a:pt x="791557" y="0"/>
                    <a:pt x="812800" y="21243"/>
                    <a:pt x="812800" y="47448"/>
                  </a:cubicBezTo>
                  <a:lnTo>
                    <a:pt x="812800" y="1019841"/>
                  </a:lnTo>
                  <a:cubicBezTo>
                    <a:pt x="812800" y="1046046"/>
                    <a:pt x="791557" y="1067290"/>
                    <a:pt x="765352" y="1067290"/>
                  </a:cubicBezTo>
                  <a:lnTo>
                    <a:pt x="47448" y="1067290"/>
                  </a:lnTo>
                  <a:cubicBezTo>
                    <a:pt x="21243" y="1067290"/>
                    <a:pt x="0" y="1046046"/>
                    <a:pt x="0" y="1019841"/>
                  </a:cubicBezTo>
                  <a:lnTo>
                    <a:pt x="0" y="47448"/>
                  </a:lnTo>
                  <a:cubicBezTo>
                    <a:pt x="0" y="21243"/>
                    <a:pt x="21243" y="0"/>
                    <a:pt x="47448" y="0"/>
                  </a:cubicBezTo>
                  <a:close/>
                </a:path>
              </a:pathLst>
            </a:custGeom>
            <a:blipFill>
              <a:blip r:embed="rId5"/>
              <a:stretch>
                <a:fillRect l="-48544" r="-48544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63927" y="220155"/>
            <a:ext cx="7780288" cy="1617091"/>
            <a:chOff x="0" y="0"/>
            <a:chExt cx="2049129" cy="425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9129" cy="425900"/>
            </a:xfrm>
            <a:custGeom>
              <a:avLst/>
              <a:gdLst/>
              <a:ahLst/>
              <a:cxnLst/>
              <a:rect l="l" t="t" r="r" b="b"/>
              <a:pathLst>
                <a:path w="2049129" h="425900">
                  <a:moveTo>
                    <a:pt x="20896" y="0"/>
                  </a:moveTo>
                  <a:lnTo>
                    <a:pt x="2028233" y="0"/>
                  </a:lnTo>
                  <a:cubicBezTo>
                    <a:pt x="2033775" y="0"/>
                    <a:pt x="2039090" y="2202"/>
                    <a:pt x="2043009" y="6120"/>
                  </a:cubicBezTo>
                  <a:cubicBezTo>
                    <a:pt x="2046928" y="10039"/>
                    <a:pt x="2049129" y="15354"/>
                    <a:pt x="2049129" y="20896"/>
                  </a:cubicBezTo>
                  <a:lnTo>
                    <a:pt x="2049129" y="405004"/>
                  </a:lnTo>
                  <a:cubicBezTo>
                    <a:pt x="2049129" y="410546"/>
                    <a:pt x="2046928" y="415861"/>
                    <a:pt x="2043009" y="419780"/>
                  </a:cubicBezTo>
                  <a:cubicBezTo>
                    <a:pt x="2039090" y="423699"/>
                    <a:pt x="2033775" y="425900"/>
                    <a:pt x="2028233" y="425900"/>
                  </a:cubicBezTo>
                  <a:lnTo>
                    <a:pt x="20896" y="425900"/>
                  </a:lnTo>
                  <a:cubicBezTo>
                    <a:pt x="15354" y="425900"/>
                    <a:pt x="10039" y="423699"/>
                    <a:pt x="6120" y="419780"/>
                  </a:cubicBezTo>
                  <a:cubicBezTo>
                    <a:pt x="2202" y="415861"/>
                    <a:pt x="0" y="410546"/>
                    <a:pt x="0" y="405004"/>
                  </a:cubicBezTo>
                  <a:lnTo>
                    <a:pt x="0" y="20896"/>
                  </a:lnTo>
                  <a:cubicBezTo>
                    <a:pt x="0" y="15354"/>
                    <a:pt x="2202" y="10039"/>
                    <a:pt x="6120" y="6120"/>
                  </a:cubicBezTo>
                  <a:cubicBezTo>
                    <a:pt x="10039" y="2202"/>
                    <a:pt x="15354" y="0"/>
                    <a:pt x="208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3350"/>
              <a:ext cx="2049129" cy="29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87943" y="580250"/>
            <a:ext cx="6768003" cy="10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2"/>
              </a:lnSpc>
            </a:pPr>
            <a:r>
              <a:rPr lang="en-US" sz="7536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Impact &amp; Value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58668" y="2743330"/>
            <a:ext cx="2958614" cy="791761"/>
            <a:chOff x="0" y="0"/>
            <a:chExt cx="779223" cy="208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9223" cy="208530"/>
            </a:xfrm>
            <a:custGeom>
              <a:avLst/>
              <a:gdLst/>
              <a:ahLst/>
              <a:cxnLst/>
              <a:rect l="l" t="t" r="r" b="b"/>
              <a:pathLst>
                <a:path w="779223" h="208530">
                  <a:moveTo>
                    <a:pt x="54952" y="0"/>
                  </a:moveTo>
                  <a:lnTo>
                    <a:pt x="724272" y="0"/>
                  </a:lnTo>
                  <a:cubicBezTo>
                    <a:pt x="754621" y="0"/>
                    <a:pt x="779223" y="24603"/>
                    <a:pt x="779223" y="54952"/>
                  </a:cubicBezTo>
                  <a:lnTo>
                    <a:pt x="779223" y="153578"/>
                  </a:lnTo>
                  <a:cubicBezTo>
                    <a:pt x="779223" y="183927"/>
                    <a:pt x="754621" y="208530"/>
                    <a:pt x="724272" y="208530"/>
                  </a:cubicBezTo>
                  <a:lnTo>
                    <a:pt x="54952" y="208530"/>
                  </a:lnTo>
                  <a:cubicBezTo>
                    <a:pt x="40377" y="208530"/>
                    <a:pt x="26400" y="202740"/>
                    <a:pt x="16095" y="192435"/>
                  </a:cubicBezTo>
                  <a:cubicBezTo>
                    <a:pt x="5790" y="182129"/>
                    <a:pt x="0" y="168152"/>
                    <a:pt x="0" y="153578"/>
                  </a:cubicBezTo>
                  <a:lnTo>
                    <a:pt x="0" y="54952"/>
                  </a:lnTo>
                  <a:cubicBezTo>
                    <a:pt x="0" y="24603"/>
                    <a:pt x="24603" y="0"/>
                    <a:pt x="549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779223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06243" y="3623765"/>
            <a:ext cx="4313286" cy="4927802"/>
            <a:chOff x="0" y="0"/>
            <a:chExt cx="1136009" cy="12978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6009" cy="1297857"/>
            </a:xfrm>
            <a:custGeom>
              <a:avLst/>
              <a:gdLst/>
              <a:ahLst/>
              <a:cxnLst/>
              <a:rect l="l" t="t" r="r" b="b"/>
              <a:pathLst>
                <a:path w="1136009" h="1297857">
                  <a:moveTo>
                    <a:pt x="37693" y="0"/>
                  </a:moveTo>
                  <a:lnTo>
                    <a:pt x="1098316" y="0"/>
                  </a:lnTo>
                  <a:cubicBezTo>
                    <a:pt x="1119134" y="0"/>
                    <a:pt x="1136009" y="16876"/>
                    <a:pt x="1136009" y="37693"/>
                  </a:cubicBezTo>
                  <a:lnTo>
                    <a:pt x="1136009" y="1260164"/>
                  </a:lnTo>
                  <a:cubicBezTo>
                    <a:pt x="1136009" y="1270161"/>
                    <a:pt x="1132038" y="1279748"/>
                    <a:pt x="1124969" y="1286817"/>
                  </a:cubicBezTo>
                  <a:cubicBezTo>
                    <a:pt x="1117901" y="1293886"/>
                    <a:pt x="1108313" y="1297857"/>
                    <a:pt x="1098316" y="1297857"/>
                  </a:cubicBezTo>
                  <a:lnTo>
                    <a:pt x="37693" y="1297857"/>
                  </a:lnTo>
                  <a:cubicBezTo>
                    <a:pt x="16876" y="1297857"/>
                    <a:pt x="0" y="1280982"/>
                    <a:pt x="0" y="1260164"/>
                  </a:cubicBezTo>
                  <a:lnTo>
                    <a:pt x="0" y="37693"/>
                  </a:lnTo>
                  <a:cubicBezTo>
                    <a:pt x="0" y="16876"/>
                    <a:pt x="16876" y="0"/>
                    <a:pt x="37693" y="0"/>
                  </a:cubicBezTo>
                  <a:close/>
                </a:path>
              </a:pathLst>
            </a:custGeom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6CB0C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136009" cy="12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60845" y="3623765"/>
            <a:ext cx="3752793" cy="4927802"/>
            <a:chOff x="0" y="0"/>
            <a:chExt cx="812800" cy="10672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067290"/>
            </a:xfrm>
            <a:custGeom>
              <a:avLst/>
              <a:gdLst/>
              <a:ahLst/>
              <a:cxnLst/>
              <a:rect l="l" t="t" r="r" b="b"/>
              <a:pathLst>
                <a:path w="812800" h="1067290">
                  <a:moveTo>
                    <a:pt x="47448" y="0"/>
                  </a:moveTo>
                  <a:lnTo>
                    <a:pt x="765352" y="0"/>
                  </a:lnTo>
                  <a:cubicBezTo>
                    <a:pt x="791557" y="0"/>
                    <a:pt x="812800" y="21243"/>
                    <a:pt x="812800" y="47448"/>
                  </a:cubicBezTo>
                  <a:lnTo>
                    <a:pt x="812800" y="1019841"/>
                  </a:lnTo>
                  <a:cubicBezTo>
                    <a:pt x="812800" y="1046046"/>
                    <a:pt x="791557" y="1067290"/>
                    <a:pt x="765352" y="1067290"/>
                  </a:cubicBezTo>
                  <a:lnTo>
                    <a:pt x="47448" y="1067290"/>
                  </a:lnTo>
                  <a:cubicBezTo>
                    <a:pt x="21243" y="1067290"/>
                    <a:pt x="0" y="1046046"/>
                    <a:pt x="0" y="1019841"/>
                  </a:cubicBezTo>
                  <a:lnTo>
                    <a:pt x="0" y="47448"/>
                  </a:lnTo>
                  <a:cubicBezTo>
                    <a:pt x="0" y="21243"/>
                    <a:pt x="21243" y="0"/>
                    <a:pt x="47448" y="0"/>
                  </a:cubicBezTo>
                  <a:close/>
                </a:path>
              </a:pathLst>
            </a:custGeom>
            <a:blipFill>
              <a:blip r:embed="rId6"/>
              <a:stretch>
                <a:fillRect l="-48359" r="-4835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85808" y="2743330"/>
            <a:ext cx="2897232" cy="791761"/>
            <a:chOff x="0" y="0"/>
            <a:chExt cx="763057" cy="2085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3057" cy="208530"/>
            </a:xfrm>
            <a:custGeom>
              <a:avLst/>
              <a:gdLst/>
              <a:ahLst/>
              <a:cxnLst/>
              <a:rect l="l" t="t" r="r" b="b"/>
              <a:pathLst>
                <a:path w="763057" h="208530">
                  <a:moveTo>
                    <a:pt x="56116" y="0"/>
                  </a:moveTo>
                  <a:lnTo>
                    <a:pt x="706941" y="0"/>
                  </a:lnTo>
                  <a:cubicBezTo>
                    <a:pt x="737933" y="0"/>
                    <a:pt x="763057" y="25124"/>
                    <a:pt x="763057" y="56116"/>
                  </a:cubicBezTo>
                  <a:lnTo>
                    <a:pt x="763057" y="152414"/>
                  </a:lnTo>
                  <a:cubicBezTo>
                    <a:pt x="763057" y="167297"/>
                    <a:pt x="757145" y="181570"/>
                    <a:pt x="746621" y="192094"/>
                  </a:cubicBezTo>
                  <a:cubicBezTo>
                    <a:pt x="736097" y="202618"/>
                    <a:pt x="721824" y="208530"/>
                    <a:pt x="706941" y="208530"/>
                  </a:cubicBezTo>
                  <a:lnTo>
                    <a:pt x="56116" y="208530"/>
                  </a:lnTo>
                  <a:cubicBezTo>
                    <a:pt x="41233" y="208530"/>
                    <a:pt x="26960" y="202618"/>
                    <a:pt x="16436" y="192094"/>
                  </a:cubicBezTo>
                  <a:cubicBezTo>
                    <a:pt x="5912" y="181570"/>
                    <a:pt x="0" y="167297"/>
                    <a:pt x="0" y="152414"/>
                  </a:cubicBezTo>
                  <a:lnTo>
                    <a:pt x="0" y="56116"/>
                  </a:lnTo>
                  <a:cubicBezTo>
                    <a:pt x="0" y="41233"/>
                    <a:pt x="5912" y="26960"/>
                    <a:pt x="16436" y="16436"/>
                  </a:cubicBezTo>
                  <a:cubicBezTo>
                    <a:pt x="26960" y="5912"/>
                    <a:pt x="41233" y="0"/>
                    <a:pt x="561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7150"/>
              <a:ext cx="763057" cy="151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1"/>
                </a:lnSpc>
              </a:pPr>
              <a:r>
                <a:rPr lang="en-US" sz="2466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VALUE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07342" y="3623765"/>
            <a:ext cx="3960861" cy="4927802"/>
            <a:chOff x="0" y="0"/>
            <a:chExt cx="1043190" cy="12978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3190" cy="1297857"/>
            </a:xfrm>
            <a:custGeom>
              <a:avLst/>
              <a:gdLst/>
              <a:ahLst/>
              <a:cxnLst/>
              <a:rect l="l" t="t" r="r" b="b"/>
              <a:pathLst>
                <a:path w="1043190" h="1297857">
                  <a:moveTo>
                    <a:pt x="41047" y="0"/>
                  </a:moveTo>
                  <a:lnTo>
                    <a:pt x="1002143" y="0"/>
                  </a:lnTo>
                  <a:cubicBezTo>
                    <a:pt x="1013029" y="0"/>
                    <a:pt x="1023470" y="4325"/>
                    <a:pt x="1031167" y="12022"/>
                  </a:cubicBezTo>
                  <a:cubicBezTo>
                    <a:pt x="1038865" y="19720"/>
                    <a:pt x="1043190" y="30160"/>
                    <a:pt x="1043190" y="41047"/>
                  </a:cubicBezTo>
                  <a:lnTo>
                    <a:pt x="1043190" y="1256810"/>
                  </a:lnTo>
                  <a:cubicBezTo>
                    <a:pt x="1043190" y="1267697"/>
                    <a:pt x="1038865" y="1278137"/>
                    <a:pt x="1031167" y="1285835"/>
                  </a:cubicBezTo>
                  <a:cubicBezTo>
                    <a:pt x="1023470" y="1293533"/>
                    <a:pt x="1013029" y="1297857"/>
                    <a:pt x="1002143" y="1297857"/>
                  </a:cubicBezTo>
                  <a:lnTo>
                    <a:pt x="41047" y="1297857"/>
                  </a:lnTo>
                  <a:cubicBezTo>
                    <a:pt x="30160" y="1297857"/>
                    <a:pt x="19720" y="1293533"/>
                    <a:pt x="12022" y="1285835"/>
                  </a:cubicBezTo>
                  <a:cubicBezTo>
                    <a:pt x="4325" y="1278137"/>
                    <a:pt x="0" y="1267697"/>
                    <a:pt x="0" y="1256810"/>
                  </a:cubicBezTo>
                  <a:lnTo>
                    <a:pt x="0" y="41047"/>
                  </a:lnTo>
                  <a:cubicBezTo>
                    <a:pt x="0" y="30160"/>
                    <a:pt x="4325" y="19720"/>
                    <a:pt x="12022" y="12022"/>
                  </a:cubicBezTo>
                  <a:cubicBezTo>
                    <a:pt x="19720" y="4325"/>
                    <a:pt x="30160" y="0"/>
                    <a:pt x="41047" y="0"/>
                  </a:cubicBezTo>
                  <a:close/>
                </a:path>
              </a:pathLst>
            </a:custGeom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6CB0C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043190" cy="12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27495" y="2469259"/>
            <a:ext cx="1584067" cy="965961"/>
            <a:chOff x="0" y="0"/>
            <a:chExt cx="916369" cy="558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6369" cy="558800"/>
            </a:xfrm>
            <a:custGeom>
              <a:avLst/>
              <a:gdLst/>
              <a:ahLst/>
              <a:cxnLst/>
              <a:rect l="l" t="t" r="r" b="b"/>
              <a:pathLst>
                <a:path w="916369" h="558800">
                  <a:moveTo>
                    <a:pt x="713169" y="0"/>
                  </a:moveTo>
                  <a:cubicBezTo>
                    <a:pt x="823659" y="6350"/>
                    <a:pt x="911289" y="93980"/>
                    <a:pt x="916369" y="203200"/>
                  </a:cubicBezTo>
                  <a:lnTo>
                    <a:pt x="916369" y="259080"/>
                  </a:lnTo>
                  <a:cubicBezTo>
                    <a:pt x="911289" y="367030"/>
                    <a:pt x="823659" y="454660"/>
                    <a:pt x="715709" y="454660"/>
                  </a:cubicBezTo>
                  <a:lnTo>
                    <a:pt x="274320" y="454660"/>
                  </a:lnTo>
                  <a:cubicBezTo>
                    <a:pt x="245110" y="488950"/>
                    <a:pt x="213360" y="519430"/>
                    <a:pt x="176530" y="544830"/>
                  </a:cubicBezTo>
                  <a:lnTo>
                    <a:pt x="152400" y="558800"/>
                  </a:lnTo>
                  <a:cubicBezTo>
                    <a:pt x="139700" y="558800"/>
                    <a:pt x="137160" y="551180"/>
                    <a:pt x="140970" y="538480"/>
                  </a:cubicBezTo>
                  <a:cubicBezTo>
                    <a:pt x="149860" y="510540"/>
                    <a:pt x="148590" y="481330"/>
                    <a:pt x="138430" y="454660"/>
                  </a:cubicBezTo>
                  <a:lnTo>
                    <a:pt x="134620" y="443230"/>
                  </a:lnTo>
                  <a:cubicBezTo>
                    <a:pt x="57150" y="417830"/>
                    <a:pt x="1270" y="344170"/>
                    <a:pt x="0" y="259080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715709" y="0"/>
                  </a:lnTo>
                  <a:close/>
                </a:path>
              </a:pathLst>
            </a:custGeom>
            <a:solidFill>
              <a:srgbClr val="2B6C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7950" y="28575"/>
              <a:ext cx="700469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84"/>
                </a:lnSpc>
              </a:pPr>
              <a:r>
                <a:rPr lang="en-US" sz="17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"So What?"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55225" y="1294514"/>
            <a:ext cx="2254123" cy="1363091"/>
            <a:chOff x="0" y="0"/>
            <a:chExt cx="924079" cy="558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24079" cy="558800"/>
            </a:xfrm>
            <a:custGeom>
              <a:avLst/>
              <a:gdLst/>
              <a:ahLst/>
              <a:cxnLst/>
              <a:rect l="l" t="t" r="r" b="b"/>
              <a:pathLst>
                <a:path w="924079" h="558800">
                  <a:moveTo>
                    <a:pt x="720879" y="0"/>
                  </a:moveTo>
                  <a:cubicBezTo>
                    <a:pt x="831369" y="6350"/>
                    <a:pt x="918999" y="93980"/>
                    <a:pt x="924079" y="203200"/>
                  </a:cubicBezTo>
                  <a:lnTo>
                    <a:pt x="924079" y="259080"/>
                  </a:lnTo>
                  <a:cubicBezTo>
                    <a:pt x="918999" y="367030"/>
                    <a:pt x="831369" y="454660"/>
                    <a:pt x="723419" y="454660"/>
                  </a:cubicBezTo>
                  <a:lnTo>
                    <a:pt x="274320" y="454660"/>
                  </a:lnTo>
                  <a:cubicBezTo>
                    <a:pt x="245110" y="488950"/>
                    <a:pt x="213360" y="519430"/>
                    <a:pt x="176530" y="544830"/>
                  </a:cubicBezTo>
                  <a:lnTo>
                    <a:pt x="152400" y="558800"/>
                  </a:lnTo>
                  <a:cubicBezTo>
                    <a:pt x="139700" y="558800"/>
                    <a:pt x="137160" y="551180"/>
                    <a:pt x="140970" y="538480"/>
                  </a:cubicBezTo>
                  <a:cubicBezTo>
                    <a:pt x="149860" y="510540"/>
                    <a:pt x="148590" y="481330"/>
                    <a:pt x="138430" y="454660"/>
                  </a:cubicBezTo>
                  <a:lnTo>
                    <a:pt x="134620" y="443230"/>
                  </a:lnTo>
                  <a:cubicBezTo>
                    <a:pt x="57150" y="417830"/>
                    <a:pt x="1270" y="344170"/>
                    <a:pt x="0" y="259080"/>
                  </a:cubicBezTo>
                  <a:lnTo>
                    <a:pt x="0" y="201930"/>
                  </a:lnTo>
                  <a:cubicBezTo>
                    <a:pt x="0" y="93980"/>
                    <a:pt x="88900" y="6350"/>
                    <a:pt x="203200" y="0"/>
                  </a:cubicBezTo>
                  <a:lnTo>
                    <a:pt x="723419" y="0"/>
                  </a:lnTo>
                  <a:close/>
                </a:path>
              </a:pathLst>
            </a:custGeom>
            <a:solidFill>
              <a:srgbClr val="2B6C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7950" y="28575"/>
              <a:ext cx="708179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82"/>
                </a:lnSpc>
              </a:pPr>
              <a:r>
                <a:rPr lang="en-US" sz="15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Why should the stakeholder approve this?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06947" y="3009390"/>
            <a:ext cx="1525675" cy="31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7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IMPACT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833545" y="3935141"/>
            <a:ext cx="4072479" cy="446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631" lvl="1" indent="-212315" algn="just">
              <a:lnSpc>
                <a:spcPts val="1986"/>
              </a:lnSpc>
              <a:buFont typeface="Arial"/>
              <a:buChar char="•"/>
            </a:pPr>
            <a:r>
              <a:rPr lang="en-US" sz="19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Reduced Credit Loss: By eliminating loans with LTV&gt;100, we can potentially prevent a significant portion of our 24.87% default rate.</a:t>
            </a:r>
          </a:p>
          <a:p>
            <a:pPr algn="just">
              <a:lnSpc>
                <a:spcPts val="1986"/>
              </a:lnSpc>
            </a:pPr>
            <a:endParaRPr lang="en-US" sz="19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24631" lvl="1" indent="-212315" algn="just">
              <a:lnSpc>
                <a:spcPts val="1986"/>
              </a:lnSpc>
              <a:buFont typeface="Arial"/>
              <a:buChar char="•"/>
            </a:pPr>
            <a:r>
              <a:rPr lang="en-US" sz="19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Capital Efficiency: Redirecting funds from high-risk Type 2 loans to safer products ensures better returns on our $333.9M portfolio.</a:t>
            </a:r>
          </a:p>
          <a:p>
            <a:pPr algn="just">
              <a:lnSpc>
                <a:spcPts val="1986"/>
              </a:lnSpc>
            </a:pPr>
            <a:endParaRPr lang="en-US" sz="19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24631" lvl="1" indent="-212315" algn="just">
              <a:lnSpc>
                <a:spcPts val="1986"/>
              </a:lnSpc>
              <a:buFont typeface="Arial"/>
              <a:buChar char="•"/>
            </a:pPr>
            <a:r>
              <a:rPr lang="en-US" sz="19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Targeted Risk Management: Focusing on the North-East region reduces operational costs by identifying high-risk areas before defaults occur.</a:t>
            </a:r>
          </a:p>
          <a:p>
            <a:pPr algn="just">
              <a:lnSpc>
                <a:spcPts val="1986"/>
              </a:lnSpc>
            </a:pPr>
            <a:endParaRPr lang="en-US" sz="19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407342" y="3870758"/>
            <a:ext cx="3774944" cy="421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687" lvl="1" indent="-211344" algn="just">
              <a:lnSpc>
                <a:spcPts val="1977"/>
              </a:lnSpc>
              <a:buFont typeface="Arial"/>
              <a:buChar char="•"/>
            </a:pPr>
            <a:r>
              <a:rPr lang="en-US" sz="195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Protect Assets: Implementing these changes protects the principal amount of future loans from "high-score" defaults.</a:t>
            </a:r>
          </a:p>
          <a:p>
            <a:pPr algn="just">
              <a:lnSpc>
                <a:spcPts val="1977"/>
              </a:lnSpc>
            </a:pPr>
            <a:endParaRPr lang="en-US" sz="195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22687" lvl="1" indent="-211344" algn="just">
              <a:lnSpc>
                <a:spcPts val="1977"/>
              </a:lnSpc>
              <a:buFont typeface="Arial"/>
              <a:buChar char="•"/>
            </a:pPr>
            <a:r>
              <a:rPr lang="en-US" sz="195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Data-Driven Growth: Moves the bank from "guessing" to using Pivot Table insights for more accurate lending decisions.</a:t>
            </a:r>
          </a:p>
          <a:p>
            <a:pPr algn="just">
              <a:lnSpc>
                <a:spcPts val="1977"/>
              </a:lnSpc>
            </a:pPr>
            <a:endParaRPr lang="en-US" sz="195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22687" lvl="1" indent="-211344" algn="just">
              <a:lnSpc>
                <a:spcPts val="1977"/>
              </a:lnSpc>
              <a:buFont typeface="Arial"/>
              <a:buChar char="•"/>
            </a:pPr>
            <a:r>
              <a:rPr lang="en-US" sz="195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Profitability: Lowering the default rate directly increases the net profit margin from the 4.03% average interest rate.</a:t>
            </a:r>
          </a:p>
          <a:p>
            <a:pPr algn="just">
              <a:lnSpc>
                <a:spcPts val="1977"/>
              </a:lnSpc>
            </a:pPr>
            <a:endParaRPr lang="en-US" sz="195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705318" y="2988823"/>
            <a:ext cx="7553982" cy="5199375"/>
            <a:chOff x="0" y="0"/>
            <a:chExt cx="1567936" cy="1079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7936" cy="1079204"/>
            </a:xfrm>
            <a:custGeom>
              <a:avLst/>
              <a:gdLst/>
              <a:ahLst/>
              <a:cxnLst/>
              <a:rect l="l" t="t" r="r" b="b"/>
              <a:pathLst>
                <a:path w="1567936" h="1079204">
                  <a:moveTo>
                    <a:pt x="23572" y="0"/>
                  </a:moveTo>
                  <a:lnTo>
                    <a:pt x="1544364" y="0"/>
                  </a:lnTo>
                  <a:cubicBezTo>
                    <a:pt x="1550616" y="0"/>
                    <a:pt x="1556612" y="2483"/>
                    <a:pt x="1561032" y="6904"/>
                  </a:cubicBezTo>
                  <a:cubicBezTo>
                    <a:pt x="1565453" y="11325"/>
                    <a:pt x="1567936" y="17320"/>
                    <a:pt x="1567936" y="23572"/>
                  </a:cubicBezTo>
                  <a:lnTo>
                    <a:pt x="1567936" y="1055632"/>
                  </a:lnTo>
                  <a:cubicBezTo>
                    <a:pt x="1567936" y="1061884"/>
                    <a:pt x="1565453" y="1067879"/>
                    <a:pt x="1561032" y="1072300"/>
                  </a:cubicBezTo>
                  <a:cubicBezTo>
                    <a:pt x="1556612" y="1076721"/>
                    <a:pt x="1550616" y="1079204"/>
                    <a:pt x="1544364" y="1079204"/>
                  </a:cubicBezTo>
                  <a:lnTo>
                    <a:pt x="23572" y="1079204"/>
                  </a:lnTo>
                  <a:cubicBezTo>
                    <a:pt x="17320" y="1079204"/>
                    <a:pt x="11325" y="1076721"/>
                    <a:pt x="6904" y="1072300"/>
                  </a:cubicBezTo>
                  <a:cubicBezTo>
                    <a:pt x="2483" y="1067879"/>
                    <a:pt x="0" y="1061884"/>
                    <a:pt x="0" y="1055632"/>
                  </a:cubicBezTo>
                  <a:lnTo>
                    <a:pt x="0" y="23572"/>
                  </a:lnTo>
                  <a:cubicBezTo>
                    <a:pt x="0" y="17320"/>
                    <a:pt x="2483" y="11325"/>
                    <a:pt x="6904" y="6904"/>
                  </a:cubicBezTo>
                  <a:cubicBezTo>
                    <a:pt x="11325" y="2483"/>
                    <a:pt x="17320" y="0"/>
                    <a:pt x="23572" y="0"/>
                  </a:cubicBezTo>
                  <a:close/>
                </a:path>
              </a:pathLst>
            </a:custGeom>
            <a:blipFill>
              <a:blip r:embed="rId3"/>
              <a:stretch>
                <a:fillRect l="-1654" r="-1654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51086" y="3036448"/>
            <a:ext cx="8000872" cy="541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655" lvl="1" indent="-286327" algn="just">
              <a:lnSpc>
                <a:spcPts val="2678"/>
              </a:lnSpc>
              <a:buFont typeface="Arial"/>
              <a:buChar char="•"/>
            </a:pPr>
            <a:r>
              <a:rPr lang="en-US" sz="265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Time-Specific Insights:</a:t>
            </a:r>
            <a:r>
              <a:rPr lang="en-US" sz="2652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The analysis reflects the 2019 economic climate; future iterations could incorporate post-pandemic shifts to test model resilience.</a:t>
            </a:r>
          </a:p>
          <a:p>
            <a:pPr algn="just">
              <a:lnSpc>
                <a:spcPts val="2678"/>
              </a:lnSpc>
            </a:pPr>
            <a:endParaRPr lang="en-US" sz="2652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72655" lvl="1" indent="-286327" algn="just">
              <a:lnSpc>
                <a:spcPts val="2678"/>
              </a:lnSpc>
              <a:buFont typeface="Arial"/>
              <a:buChar char="•"/>
            </a:pPr>
            <a:r>
              <a:rPr lang="en-US" sz="265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Scope of Variables:</a:t>
            </a:r>
            <a:r>
              <a:rPr lang="en-US" sz="2652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While our financial metrics are robust, adding "Employment Tenure" would further sharpen the prediction of borrower stability beyond debt ratios like dtir1.</a:t>
            </a:r>
          </a:p>
          <a:p>
            <a:pPr algn="just">
              <a:lnSpc>
                <a:spcPts val="2678"/>
              </a:lnSpc>
            </a:pPr>
            <a:endParaRPr lang="en-US" sz="2652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72655" lvl="1" indent="-286327" algn="just">
              <a:lnSpc>
                <a:spcPts val="2678"/>
              </a:lnSpc>
              <a:buFont typeface="Arial"/>
              <a:buChar char="•"/>
            </a:pPr>
            <a:r>
              <a:rPr lang="en-US" sz="265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Methodological Precision:</a:t>
            </a:r>
            <a:r>
              <a:rPr lang="en-US" sz="2652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We utilized Median Imputation for rate_of_interest to maintain statistical integrity; future work could use advanced regression to predict these missing values even more accurately.</a:t>
            </a:r>
          </a:p>
          <a:p>
            <a:pPr algn="just">
              <a:lnSpc>
                <a:spcPts val="2678"/>
              </a:lnSpc>
            </a:pPr>
            <a:endParaRPr lang="en-US" sz="2652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698598" y="220155"/>
            <a:ext cx="6415777" cy="1617091"/>
            <a:chOff x="0" y="0"/>
            <a:chExt cx="1689752" cy="425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9752" cy="425900"/>
            </a:xfrm>
            <a:custGeom>
              <a:avLst/>
              <a:gdLst/>
              <a:ahLst/>
              <a:cxnLst/>
              <a:rect l="l" t="t" r="r" b="b"/>
              <a:pathLst>
                <a:path w="1689752" h="425900">
                  <a:moveTo>
                    <a:pt x="25341" y="0"/>
                  </a:moveTo>
                  <a:lnTo>
                    <a:pt x="1664411" y="0"/>
                  </a:lnTo>
                  <a:cubicBezTo>
                    <a:pt x="1671132" y="0"/>
                    <a:pt x="1677577" y="2670"/>
                    <a:pt x="1682330" y="7422"/>
                  </a:cubicBezTo>
                  <a:cubicBezTo>
                    <a:pt x="1687082" y="12174"/>
                    <a:pt x="1689752" y="18620"/>
                    <a:pt x="1689752" y="25341"/>
                  </a:cubicBezTo>
                  <a:lnTo>
                    <a:pt x="1689752" y="400560"/>
                  </a:lnTo>
                  <a:cubicBezTo>
                    <a:pt x="1689752" y="414555"/>
                    <a:pt x="1678406" y="425900"/>
                    <a:pt x="1664411" y="425900"/>
                  </a:cubicBezTo>
                  <a:lnTo>
                    <a:pt x="25341" y="425900"/>
                  </a:lnTo>
                  <a:cubicBezTo>
                    <a:pt x="11345" y="425900"/>
                    <a:pt x="0" y="414555"/>
                    <a:pt x="0" y="400560"/>
                  </a:cubicBezTo>
                  <a:lnTo>
                    <a:pt x="0" y="25341"/>
                  </a:lnTo>
                  <a:cubicBezTo>
                    <a:pt x="0" y="11345"/>
                    <a:pt x="11345" y="0"/>
                    <a:pt x="253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1689752" cy="29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7"/>
                </a:lnSpc>
              </a:pPr>
              <a:r>
                <a:rPr lang="en-US" sz="7066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Limitations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633898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4"/>
                </a:lnTo>
                <a:lnTo>
                  <a:pt x="0" y="78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2151" y="2847974"/>
            <a:ext cx="6082761" cy="6940909"/>
          </a:xfrm>
          <a:custGeom>
            <a:avLst/>
            <a:gdLst/>
            <a:ahLst/>
            <a:cxnLst/>
            <a:rect l="l" t="t" r="r" b="b"/>
            <a:pathLst>
              <a:path w="6082761" h="6940909">
                <a:moveTo>
                  <a:pt x="0" y="0"/>
                </a:moveTo>
                <a:lnTo>
                  <a:pt x="6082761" y="0"/>
                </a:lnTo>
                <a:lnTo>
                  <a:pt x="6082761" y="6940910"/>
                </a:lnTo>
                <a:lnTo>
                  <a:pt x="0" y="694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78544" y="3309519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4" y="0"/>
                </a:lnTo>
                <a:lnTo>
                  <a:pt x="1965944" y="1533436"/>
                </a:lnTo>
                <a:lnTo>
                  <a:pt x="0" y="1533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26143" y="2561711"/>
            <a:ext cx="3658865" cy="3658865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739838" y="2167302"/>
            <a:ext cx="5739310" cy="114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Next Steps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8805" y="3796171"/>
            <a:ext cx="8453574" cy="472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36" lvl="1" indent="-306368" algn="just">
              <a:lnSpc>
                <a:spcPts val="2866"/>
              </a:lnSpc>
              <a:buFont typeface="Arial"/>
              <a:buChar char="•"/>
            </a:pPr>
            <a:r>
              <a:rPr lang="en-US" sz="283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Predictive Modeling: Moving from spreadsheet analysis to Machine Learning (like Logistic Regression) to automate default probability scores.</a:t>
            </a:r>
          </a:p>
          <a:p>
            <a:pPr algn="just">
              <a:lnSpc>
                <a:spcPts val="2866"/>
              </a:lnSpc>
            </a:pPr>
            <a:endParaRPr lang="en-US" sz="2838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2736" lvl="1" indent="-306368" algn="just">
              <a:lnSpc>
                <a:spcPts val="2866"/>
              </a:lnSpc>
              <a:buFont typeface="Arial"/>
              <a:buChar char="•"/>
            </a:pPr>
            <a:r>
              <a:rPr lang="en-US" sz="283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Dynamic Dashboards: Integrating live data feeds to track how the Default Rate fluctuates in real-time as market interest rates change.</a:t>
            </a:r>
          </a:p>
          <a:p>
            <a:pPr algn="just">
              <a:lnSpc>
                <a:spcPts val="2866"/>
              </a:lnSpc>
            </a:pPr>
            <a:endParaRPr lang="en-US" sz="2838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2736" lvl="1" indent="-306368" algn="just">
              <a:lnSpc>
                <a:spcPts val="2866"/>
              </a:lnSpc>
              <a:buFont typeface="Arial"/>
              <a:buChar char="•"/>
            </a:pPr>
            <a:r>
              <a:rPr lang="en-US" sz="283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Granular Segmentation: Collecting more data on Property Location to understand why the North-East region is such a high-risk outlier.</a:t>
            </a:r>
          </a:p>
          <a:p>
            <a:pPr algn="just">
              <a:lnSpc>
                <a:spcPts val="2866"/>
              </a:lnSpc>
            </a:pPr>
            <a:endParaRPr lang="en-US" sz="2838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3014" y="2000401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30465" y="1806134"/>
            <a:ext cx="10278630" cy="7830447"/>
          </a:xfrm>
          <a:custGeom>
            <a:avLst/>
            <a:gdLst/>
            <a:ahLst/>
            <a:cxnLst/>
            <a:rect l="l" t="t" r="r" b="b"/>
            <a:pathLst>
              <a:path w="10278630" h="7830447">
                <a:moveTo>
                  <a:pt x="0" y="0"/>
                </a:moveTo>
                <a:lnTo>
                  <a:pt x="10278629" y="0"/>
                </a:lnTo>
                <a:lnTo>
                  <a:pt x="10278629" y="7830447"/>
                </a:lnTo>
                <a:lnTo>
                  <a:pt x="0" y="7830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95931" y="6274937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4815" y="5721358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30465" y="3380458"/>
            <a:ext cx="9938901" cy="519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70"/>
              </a:lnSpc>
            </a:pPr>
            <a:endParaRPr/>
          </a:p>
          <a:p>
            <a:pPr marL="619849" lvl="1" indent="-309924" algn="just">
              <a:lnSpc>
                <a:spcPts val="2899"/>
              </a:lnSpc>
              <a:buFont typeface="Arial"/>
              <a:buChar char="•"/>
            </a:pPr>
            <a:r>
              <a:rPr lang="en-US" sz="2871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Why it matters?</a:t>
            </a:r>
            <a:r>
              <a:rPr lang="en-US" sz="287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In the BFSI (Banking, Financial Services, and Insurance) sector, interest income is the primary revenue driver, but Loan Defaults are the primary threat to capital stability.</a:t>
            </a:r>
          </a:p>
          <a:p>
            <a:pPr algn="just">
              <a:lnSpc>
                <a:spcPts val="2899"/>
              </a:lnSpc>
            </a:pPr>
            <a:endParaRPr lang="en-US" sz="2871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9849" lvl="1" indent="-309924" algn="just">
              <a:lnSpc>
                <a:spcPts val="2899"/>
              </a:lnSpc>
              <a:buFont typeface="Arial"/>
              <a:buChar char="•"/>
            </a:pPr>
            <a:r>
              <a:rPr lang="en-US" sz="2871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Challenge</a:t>
            </a:r>
            <a:r>
              <a:rPr lang="en-US" sz="287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Aggressive lending grows the portfolio but increases the risk of Non-Performing Assets (NPAs). Conversely, overly cautious lending leads to missed market opportunities.</a:t>
            </a:r>
          </a:p>
          <a:p>
            <a:pPr algn="just">
              <a:lnSpc>
                <a:spcPts val="2899"/>
              </a:lnSpc>
            </a:pPr>
            <a:endParaRPr lang="en-US" sz="2871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9849" lvl="1" indent="-309924" algn="just">
              <a:lnSpc>
                <a:spcPts val="2899"/>
              </a:lnSpc>
              <a:buFont typeface="Arial"/>
              <a:buChar char="•"/>
            </a:pPr>
            <a:r>
              <a:rPr lang="en-US" sz="2871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Decision-Maker</a:t>
            </a:r>
            <a:r>
              <a:rPr lang="en-US" sz="287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Chief Risk Officer (CRO), Credit Underwriting Managers, and Financial Analysts.</a:t>
            </a:r>
          </a:p>
          <a:p>
            <a:pPr algn="just">
              <a:lnSpc>
                <a:spcPts val="2798"/>
              </a:lnSpc>
            </a:pPr>
            <a:endParaRPr lang="en-US" sz="2871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657" y="3936658"/>
            <a:ext cx="7130728" cy="121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  <a:spcBef>
                <a:spcPct val="0"/>
              </a:spcBef>
            </a:pPr>
            <a:r>
              <a:rPr lang="en-US" sz="471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Sector Context: </a:t>
            </a:r>
          </a:p>
          <a:p>
            <a:pPr algn="l">
              <a:lnSpc>
                <a:spcPts val="4665"/>
              </a:lnSpc>
              <a:spcBef>
                <a:spcPct val="0"/>
              </a:spcBef>
            </a:pPr>
            <a:r>
              <a:rPr lang="en-US" sz="461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High Stakes of Lending</a:t>
            </a:r>
          </a:p>
        </p:txBody>
      </p:sp>
      <p:sp>
        <p:nvSpPr>
          <p:cNvPr id="9" name="Freeform 9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4900" y="2632606"/>
            <a:ext cx="6953170" cy="6708733"/>
            <a:chOff x="0" y="0"/>
            <a:chExt cx="1831288" cy="17669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288" cy="1766909"/>
            </a:xfrm>
            <a:custGeom>
              <a:avLst/>
              <a:gdLst/>
              <a:ahLst/>
              <a:cxnLst/>
              <a:rect l="l" t="t" r="r" b="b"/>
              <a:pathLst>
                <a:path w="1831288" h="1766909">
                  <a:moveTo>
                    <a:pt x="23382" y="0"/>
                  </a:moveTo>
                  <a:lnTo>
                    <a:pt x="1807906" y="0"/>
                  </a:lnTo>
                  <a:cubicBezTo>
                    <a:pt x="1814107" y="0"/>
                    <a:pt x="1820054" y="2463"/>
                    <a:pt x="1824439" y="6848"/>
                  </a:cubicBezTo>
                  <a:cubicBezTo>
                    <a:pt x="1828824" y="11233"/>
                    <a:pt x="1831288" y="17181"/>
                    <a:pt x="1831288" y="23382"/>
                  </a:cubicBezTo>
                  <a:lnTo>
                    <a:pt x="1831288" y="1743527"/>
                  </a:lnTo>
                  <a:cubicBezTo>
                    <a:pt x="1831288" y="1749728"/>
                    <a:pt x="1828824" y="1755676"/>
                    <a:pt x="1824439" y="1760061"/>
                  </a:cubicBezTo>
                  <a:cubicBezTo>
                    <a:pt x="1820054" y="1764446"/>
                    <a:pt x="1814107" y="1766909"/>
                    <a:pt x="1807906" y="1766909"/>
                  </a:cubicBezTo>
                  <a:lnTo>
                    <a:pt x="23382" y="1766909"/>
                  </a:lnTo>
                  <a:cubicBezTo>
                    <a:pt x="17181" y="1766909"/>
                    <a:pt x="11233" y="1764446"/>
                    <a:pt x="6848" y="1760061"/>
                  </a:cubicBezTo>
                  <a:cubicBezTo>
                    <a:pt x="2463" y="1755676"/>
                    <a:pt x="0" y="1749728"/>
                    <a:pt x="0" y="1743527"/>
                  </a:cubicBezTo>
                  <a:lnTo>
                    <a:pt x="0" y="23382"/>
                  </a:lnTo>
                  <a:cubicBezTo>
                    <a:pt x="0" y="17181"/>
                    <a:pt x="2463" y="11233"/>
                    <a:pt x="6848" y="6848"/>
                  </a:cubicBezTo>
                  <a:cubicBezTo>
                    <a:pt x="11233" y="2463"/>
                    <a:pt x="17181" y="0"/>
                    <a:pt x="23382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831288" cy="1728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27490" y="2585441"/>
            <a:ext cx="6851720" cy="6803063"/>
            <a:chOff x="0" y="0"/>
            <a:chExt cx="1804568" cy="1791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4568" cy="1791753"/>
            </a:xfrm>
            <a:custGeom>
              <a:avLst/>
              <a:gdLst/>
              <a:ahLst/>
              <a:cxnLst/>
              <a:rect l="l" t="t" r="r" b="b"/>
              <a:pathLst>
                <a:path w="1804568" h="1791753">
                  <a:moveTo>
                    <a:pt x="23728" y="0"/>
                  </a:moveTo>
                  <a:lnTo>
                    <a:pt x="1780840" y="0"/>
                  </a:lnTo>
                  <a:cubicBezTo>
                    <a:pt x="1793945" y="0"/>
                    <a:pt x="1804568" y="10624"/>
                    <a:pt x="1804568" y="23728"/>
                  </a:cubicBezTo>
                  <a:lnTo>
                    <a:pt x="1804568" y="1768025"/>
                  </a:lnTo>
                  <a:cubicBezTo>
                    <a:pt x="1804568" y="1781130"/>
                    <a:pt x="1793945" y="1791753"/>
                    <a:pt x="1780840" y="1791753"/>
                  </a:cubicBezTo>
                  <a:lnTo>
                    <a:pt x="23728" y="1791753"/>
                  </a:lnTo>
                  <a:cubicBezTo>
                    <a:pt x="10624" y="1791753"/>
                    <a:pt x="0" y="1781130"/>
                    <a:pt x="0" y="1768025"/>
                  </a:cubicBezTo>
                  <a:lnTo>
                    <a:pt x="0" y="23728"/>
                  </a:lnTo>
                  <a:cubicBezTo>
                    <a:pt x="0" y="10624"/>
                    <a:pt x="10624" y="0"/>
                    <a:pt x="23728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804568" cy="17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01022" y="4109230"/>
            <a:ext cx="3824196" cy="5232109"/>
          </a:xfrm>
          <a:custGeom>
            <a:avLst/>
            <a:gdLst/>
            <a:ahLst/>
            <a:cxnLst/>
            <a:rect l="l" t="t" r="r" b="b"/>
            <a:pathLst>
              <a:path w="3824196" h="5232109">
                <a:moveTo>
                  <a:pt x="0" y="0"/>
                </a:moveTo>
                <a:lnTo>
                  <a:pt x="3824196" y="0"/>
                </a:lnTo>
                <a:lnTo>
                  <a:pt x="3824196" y="5232109"/>
                </a:lnTo>
                <a:lnTo>
                  <a:pt x="0" y="5232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6406" y="1645577"/>
            <a:ext cx="6964617" cy="76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25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 Statement:</a:t>
            </a:r>
          </a:p>
        </p:txBody>
      </p:sp>
      <p:sp>
        <p:nvSpPr>
          <p:cNvPr id="11" name="Freeform 11"/>
          <p:cNvSpPr/>
          <p:nvPr/>
        </p:nvSpPr>
        <p:spPr>
          <a:xfrm>
            <a:off x="6538948" y="4688868"/>
            <a:ext cx="4348633" cy="2427328"/>
          </a:xfrm>
          <a:custGeom>
            <a:avLst/>
            <a:gdLst/>
            <a:ahLst/>
            <a:cxnLst/>
            <a:rect l="l" t="t" r="r" b="b"/>
            <a:pathLst>
              <a:path w="4348633" h="2427328">
                <a:moveTo>
                  <a:pt x="0" y="0"/>
                </a:moveTo>
                <a:lnTo>
                  <a:pt x="4348633" y="0"/>
                </a:lnTo>
                <a:lnTo>
                  <a:pt x="4348633" y="2427328"/>
                </a:lnTo>
                <a:lnTo>
                  <a:pt x="0" y="2427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62481" y="3418543"/>
            <a:ext cx="6078008" cy="448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3"/>
              </a:lnSpc>
            </a:pPr>
            <a:r>
              <a:rPr lang="en-US" sz="2944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Financial institutions face significant losses due to borrower defaults, often driven by complex interactions between debt-to-income ratios , property valuations, and borrower credit history. </a:t>
            </a:r>
          </a:p>
          <a:p>
            <a:pPr algn="l">
              <a:lnSpc>
                <a:spcPts val="2973"/>
              </a:lnSpc>
            </a:pPr>
            <a:endParaRPr lang="en-US" sz="2944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2973"/>
              </a:lnSpc>
            </a:pPr>
            <a:r>
              <a:rPr lang="en-US" sz="2944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How can we identify high-risk applicants early in the application process to minimize credit loss without turning away creditworthy customers?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25218" y="2814485"/>
            <a:ext cx="6318197" cy="619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primary objective of this project is to analyze historical loan data to:</a:t>
            </a:r>
          </a:p>
          <a:p>
            <a:pPr algn="l">
              <a:lnSpc>
                <a:spcPts val="2727"/>
              </a:lnSpc>
            </a:pPr>
            <a:endParaRPr lang="en-US" sz="27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82930" lvl="1" indent="-291465" algn="l">
              <a:lnSpc>
                <a:spcPts val="2727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Identify Key Risk Drivers: Determine which factors (e.g., Credit Score, LTV, or Loan Purpose) most accurately predict a default.</a:t>
            </a:r>
          </a:p>
          <a:p>
            <a:pPr algn="l">
              <a:lnSpc>
                <a:spcPts val="2727"/>
              </a:lnSpc>
            </a:pPr>
            <a:endParaRPr lang="en-US" sz="27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82930" lvl="1" indent="-291465" algn="l">
              <a:lnSpc>
                <a:spcPts val="2727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Optimize Underwriting: Support the decision of whether to approve, reject, or adjust interest rates based on a borrower's specific risk profile.</a:t>
            </a:r>
          </a:p>
          <a:p>
            <a:pPr algn="l">
              <a:lnSpc>
                <a:spcPts val="2727"/>
              </a:lnSpc>
            </a:pPr>
            <a:endParaRPr lang="en-US" sz="27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82930" lvl="1" indent="-291465" algn="l">
              <a:lnSpc>
                <a:spcPts val="2727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Visual Storytelling: Create a dashboard that allows stakeholders to monitor portfolio health across different regions and demographics.</a:t>
            </a:r>
          </a:p>
          <a:p>
            <a:pPr algn="l">
              <a:lnSpc>
                <a:spcPts val="2727"/>
              </a:lnSpc>
            </a:pPr>
            <a:endParaRPr lang="en-US" sz="27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99180" y="1426502"/>
            <a:ext cx="3500289" cy="97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73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Objective:</a:t>
            </a:r>
          </a:p>
        </p:txBody>
      </p:sp>
      <p:sp>
        <p:nvSpPr>
          <p:cNvPr id="15" name="Freeform 15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5917" y="220155"/>
            <a:ext cx="12087538" cy="1315835"/>
            <a:chOff x="0" y="0"/>
            <a:chExt cx="3183549" cy="346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3549" cy="346557"/>
            </a:xfrm>
            <a:custGeom>
              <a:avLst/>
              <a:gdLst/>
              <a:ahLst/>
              <a:cxnLst/>
              <a:rect l="l" t="t" r="r" b="b"/>
              <a:pathLst>
                <a:path w="3183549" h="346557">
                  <a:moveTo>
                    <a:pt x="13450" y="0"/>
                  </a:moveTo>
                  <a:lnTo>
                    <a:pt x="3170099" y="0"/>
                  </a:lnTo>
                  <a:cubicBezTo>
                    <a:pt x="3173666" y="0"/>
                    <a:pt x="3177087" y="1417"/>
                    <a:pt x="3179610" y="3939"/>
                  </a:cubicBezTo>
                  <a:cubicBezTo>
                    <a:pt x="3182132" y="6462"/>
                    <a:pt x="3183549" y="9883"/>
                    <a:pt x="3183549" y="13450"/>
                  </a:cubicBezTo>
                  <a:lnTo>
                    <a:pt x="3183549" y="333107"/>
                  </a:lnTo>
                  <a:cubicBezTo>
                    <a:pt x="3183549" y="336674"/>
                    <a:pt x="3182132" y="340095"/>
                    <a:pt x="3179610" y="342618"/>
                  </a:cubicBezTo>
                  <a:cubicBezTo>
                    <a:pt x="3177087" y="345140"/>
                    <a:pt x="3173666" y="346557"/>
                    <a:pt x="3170099" y="346557"/>
                  </a:cubicBezTo>
                  <a:lnTo>
                    <a:pt x="13450" y="346557"/>
                  </a:lnTo>
                  <a:cubicBezTo>
                    <a:pt x="9883" y="346557"/>
                    <a:pt x="6462" y="345140"/>
                    <a:pt x="3939" y="342618"/>
                  </a:cubicBezTo>
                  <a:cubicBezTo>
                    <a:pt x="1417" y="340095"/>
                    <a:pt x="0" y="336674"/>
                    <a:pt x="0" y="333107"/>
                  </a:cubicBezTo>
                  <a:lnTo>
                    <a:pt x="0" y="13450"/>
                  </a:lnTo>
                  <a:cubicBezTo>
                    <a:pt x="0" y="9883"/>
                    <a:pt x="1417" y="6462"/>
                    <a:pt x="3939" y="3939"/>
                  </a:cubicBezTo>
                  <a:cubicBezTo>
                    <a:pt x="6462" y="1417"/>
                    <a:pt x="9883" y="0"/>
                    <a:pt x="134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3350"/>
              <a:ext cx="3183549" cy="213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8211" y="513147"/>
            <a:ext cx="16791579" cy="78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58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Engineering (Source to Sink)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53373" y="8093640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560010" y="2516737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1920716"/>
            <a:ext cx="4619174" cy="791761"/>
            <a:chOff x="0" y="0"/>
            <a:chExt cx="1216573" cy="2085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6573" cy="208530"/>
            </a:xfrm>
            <a:custGeom>
              <a:avLst/>
              <a:gdLst/>
              <a:ahLst/>
              <a:cxnLst/>
              <a:rect l="l" t="t" r="r" b="b"/>
              <a:pathLst>
                <a:path w="1216573" h="208530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173333"/>
                  </a:lnTo>
                  <a:cubicBezTo>
                    <a:pt x="1216573" y="192772"/>
                    <a:pt x="1200814" y="208530"/>
                    <a:pt x="1181376" y="208530"/>
                  </a:cubicBezTo>
                  <a:lnTo>
                    <a:pt x="35197" y="208530"/>
                  </a:lnTo>
                  <a:cubicBezTo>
                    <a:pt x="25862" y="208530"/>
                    <a:pt x="16910" y="204822"/>
                    <a:pt x="10309" y="198221"/>
                  </a:cubicBezTo>
                  <a:cubicBezTo>
                    <a:pt x="3708" y="191620"/>
                    <a:pt x="0" y="182668"/>
                    <a:pt x="0" y="173333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216573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3120" y="2869864"/>
            <a:ext cx="3600725" cy="1918887"/>
            <a:chOff x="0" y="0"/>
            <a:chExt cx="708320" cy="3774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8320" cy="377476"/>
            </a:xfrm>
            <a:custGeom>
              <a:avLst/>
              <a:gdLst/>
              <a:ahLst/>
              <a:cxnLst/>
              <a:rect l="l" t="t" r="r" b="b"/>
              <a:pathLst>
                <a:path w="708320" h="377476">
                  <a:moveTo>
                    <a:pt x="49452" y="0"/>
                  </a:moveTo>
                  <a:lnTo>
                    <a:pt x="658867" y="0"/>
                  </a:lnTo>
                  <a:cubicBezTo>
                    <a:pt x="671983" y="0"/>
                    <a:pt x="684561" y="5210"/>
                    <a:pt x="693836" y="14484"/>
                  </a:cubicBezTo>
                  <a:cubicBezTo>
                    <a:pt x="703110" y="23758"/>
                    <a:pt x="708320" y="36337"/>
                    <a:pt x="708320" y="49452"/>
                  </a:cubicBezTo>
                  <a:lnTo>
                    <a:pt x="708320" y="328023"/>
                  </a:lnTo>
                  <a:cubicBezTo>
                    <a:pt x="708320" y="341139"/>
                    <a:pt x="703110" y="353717"/>
                    <a:pt x="693836" y="362991"/>
                  </a:cubicBezTo>
                  <a:cubicBezTo>
                    <a:pt x="684561" y="372265"/>
                    <a:pt x="671983" y="377476"/>
                    <a:pt x="658867" y="377476"/>
                  </a:cubicBezTo>
                  <a:lnTo>
                    <a:pt x="49452" y="377476"/>
                  </a:lnTo>
                  <a:cubicBezTo>
                    <a:pt x="36337" y="377476"/>
                    <a:pt x="23758" y="372265"/>
                    <a:pt x="14484" y="362991"/>
                  </a:cubicBezTo>
                  <a:cubicBezTo>
                    <a:pt x="5210" y="353717"/>
                    <a:pt x="0" y="341139"/>
                    <a:pt x="0" y="328023"/>
                  </a:cubicBezTo>
                  <a:lnTo>
                    <a:pt x="0" y="49452"/>
                  </a:lnTo>
                  <a:cubicBezTo>
                    <a:pt x="0" y="36337"/>
                    <a:pt x="5210" y="23758"/>
                    <a:pt x="14484" y="14484"/>
                  </a:cubicBezTo>
                  <a:cubicBezTo>
                    <a:pt x="23758" y="5210"/>
                    <a:pt x="36337" y="0"/>
                    <a:pt x="49452" y="0"/>
                  </a:cubicBezTo>
                  <a:close/>
                </a:path>
              </a:pathLst>
            </a:custGeom>
            <a:blipFill>
              <a:blip r:embed="rId5"/>
              <a:stretch>
                <a:fillRect t="-12509" b="-1250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815" y="1943097"/>
            <a:ext cx="4491769" cy="769380"/>
            <a:chOff x="0" y="0"/>
            <a:chExt cx="1183017" cy="2026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3017" cy="202635"/>
            </a:xfrm>
            <a:custGeom>
              <a:avLst/>
              <a:gdLst/>
              <a:ahLst/>
              <a:cxnLst/>
              <a:rect l="l" t="t" r="r" b="b"/>
              <a:pathLst>
                <a:path w="1183017" h="202635">
                  <a:moveTo>
                    <a:pt x="36195" y="0"/>
                  </a:moveTo>
                  <a:lnTo>
                    <a:pt x="1146822" y="0"/>
                  </a:lnTo>
                  <a:cubicBezTo>
                    <a:pt x="1156422" y="0"/>
                    <a:pt x="1165628" y="3813"/>
                    <a:pt x="1172416" y="10601"/>
                  </a:cubicBezTo>
                  <a:cubicBezTo>
                    <a:pt x="1179204" y="17389"/>
                    <a:pt x="1183017" y="26596"/>
                    <a:pt x="1183017" y="36195"/>
                  </a:cubicBezTo>
                  <a:lnTo>
                    <a:pt x="1183017" y="166440"/>
                  </a:lnTo>
                  <a:cubicBezTo>
                    <a:pt x="1183017" y="186430"/>
                    <a:pt x="1166812" y="202635"/>
                    <a:pt x="1146822" y="202635"/>
                  </a:cubicBezTo>
                  <a:lnTo>
                    <a:pt x="36195" y="202635"/>
                  </a:lnTo>
                  <a:cubicBezTo>
                    <a:pt x="26596" y="202635"/>
                    <a:pt x="17389" y="198822"/>
                    <a:pt x="10601" y="192034"/>
                  </a:cubicBezTo>
                  <a:cubicBezTo>
                    <a:pt x="3813" y="185246"/>
                    <a:pt x="0" y="176039"/>
                    <a:pt x="0" y="166440"/>
                  </a:cubicBezTo>
                  <a:lnTo>
                    <a:pt x="0" y="36195"/>
                  </a:lnTo>
                  <a:cubicBezTo>
                    <a:pt x="0" y="26596"/>
                    <a:pt x="3813" y="17389"/>
                    <a:pt x="10601" y="10601"/>
                  </a:cubicBezTo>
                  <a:cubicBezTo>
                    <a:pt x="17389" y="3813"/>
                    <a:pt x="26596" y="0"/>
                    <a:pt x="361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183017" cy="164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3340" y="2871486"/>
            <a:ext cx="3600725" cy="1917264"/>
            <a:chOff x="0" y="0"/>
            <a:chExt cx="689800" cy="3672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9800" cy="367295"/>
            </a:xfrm>
            <a:custGeom>
              <a:avLst/>
              <a:gdLst/>
              <a:ahLst/>
              <a:cxnLst/>
              <a:rect l="l" t="t" r="r" b="b"/>
              <a:pathLst>
                <a:path w="689800" h="367295">
                  <a:moveTo>
                    <a:pt x="49452" y="0"/>
                  </a:moveTo>
                  <a:lnTo>
                    <a:pt x="640348" y="0"/>
                  </a:lnTo>
                  <a:cubicBezTo>
                    <a:pt x="653463" y="0"/>
                    <a:pt x="666042" y="5210"/>
                    <a:pt x="675316" y="14484"/>
                  </a:cubicBezTo>
                  <a:cubicBezTo>
                    <a:pt x="684590" y="23758"/>
                    <a:pt x="689800" y="36337"/>
                    <a:pt x="689800" y="49452"/>
                  </a:cubicBezTo>
                  <a:lnTo>
                    <a:pt x="689800" y="317843"/>
                  </a:lnTo>
                  <a:cubicBezTo>
                    <a:pt x="689800" y="330958"/>
                    <a:pt x="684590" y="343537"/>
                    <a:pt x="675316" y="352811"/>
                  </a:cubicBezTo>
                  <a:cubicBezTo>
                    <a:pt x="666042" y="362085"/>
                    <a:pt x="653463" y="367295"/>
                    <a:pt x="640348" y="367295"/>
                  </a:cubicBezTo>
                  <a:lnTo>
                    <a:pt x="49452" y="367295"/>
                  </a:lnTo>
                  <a:cubicBezTo>
                    <a:pt x="36337" y="367295"/>
                    <a:pt x="23758" y="362085"/>
                    <a:pt x="14484" y="352811"/>
                  </a:cubicBezTo>
                  <a:cubicBezTo>
                    <a:pt x="5210" y="343537"/>
                    <a:pt x="0" y="330958"/>
                    <a:pt x="0" y="317843"/>
                  </a:cubicBezTo>
                  <a:lnTo>
                    <a:pt x="0" y="49452"/>
                  </a:lnTo>
                  <a:cubicBezTo>
                    <a:pt x="0" y="36337"/>
                    <a:pt x="5210" y="23758"/>
                    <a:pt x="14484" y="14484"/>
                  </a:cubicBezTo>
                  <a:cubicBezTo>
                    <a:pt x="23758" y="5210"/>
                    <a:pt x="36337" y="0"/>
                    <a:pt x="49452" y="0"/>
                  </a:cubicBezTo>
                  <a:close/>
                </a:path>
              </a:pathLst>
            </a:custGeom>
            <a:blipFill>
              <a:blip r:embed="rId6"/>
              <a:stretch>
                <a:fillRect t="-12562" b="-12562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64994" y="1943097"/>
            <a:ext cx="5400895" cy="791761"/>
            <a:chOff x="0" y="0"/>
            <a:chExt cx="1422458" cy="2085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22458" cy="208530"/>
            </a:xfrm>
            <a:custGeom>
              <a:avLst/>
              <a:gdLst/>
              <a:ahLst/>
              <a:cxnLst/>
              <a:rect l="l" t="t" r="r" b="b"/>
              <a:pathLst>
                <a:path w="1422458" h="208530">
                  <a:moveTo>
                    <a:pt x="30102" y="0"/>
                  </a:moveTo>
                  <a:lnTo>
                    <a:pt x="1392356" y="0"/>
                  </a:lnTo>
                  <a:cubicBezTo>
                    <a:pt x="1408981" y="0"/>
                    <a:pt x="1422458" y="13477"/>
                    <a:pt x="1422458" y="30102"/>
                  </a:cubicBezTo>
                  <a:lnTo>
                    <a:pt x="1422458" y="178427"/>
                  </a:lnTo>
                  <a:cubicBezTo>
                    <a:pt x="1422458" y="195052"/>
                    <a:pt x="1408981" y="208530"/>
                    <a:pt x="1392356" y="208530"/>
                  </a:cubicBezTo>
                  <a:lnTo>
                    <a:pt x="30102" y="208530"/>
                  </a:lnTo>
                  <a:cubicBezTo>
                    <a:pt x="13477" y="208530"/>
                    <a:pt x="0" y="195052"/>
                    <a:pt x="0" y="178427"/>
                  </a:cubicBezTo>
                  <a:lnTo>
                    <a:pt x="0" y="30102"/>
                  </a:lnTo>
                  <a:cubicBezTo>
                    <a:pt x="0" y="13477"/>
                    <a:pt x="13477" y="0"/>
                    <a:pt x="301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422458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60218" y="2949050"/>
            <a:ext cx="3600725" cy="1938805"/>
            <a:chOff x="0" y="0"/>
            <a:chExt cx="727649" cy="3918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7649" cy="391801"/>
            </a:xfrm>
            <a:custGeom>
              <a:avLst/>
              <a:gdLst/>
              <a:ahLst/>
              <a:cxnLst/>
              <a:rect l="l" t="t" r="r" b="b"/>
              <a:pathLst>
                <a:path w="727649" h="391801">
                  <a:moveTo>
                    <a:pt x="49452" y="0"/>
                  </a:moveTo>
                  <a:lnTo>
                    <a:pt x="678197" y="0"/>
                  </a:lnTo>
                  <a:cubicBezTo>
                    <a:pt x="691312" y="0"/>
                    <a:pt x="703891" y="5210"/>
                    <a:pt x="713165" y="14484"/>
                  </a:cubicBezTo>
                  <a:cubicBezTo>
                    <a:pt x="722439" y="23758"/>
                    <a:pt x="727649" y="36337"/>
                    <a:pt x="727649" y="49452"/>
                  </a:cubicBezTo>
                  <a:lnTo>
                    <a:pt x="727649" y="342349"/>
                  </a:lnTo>
                  <a:cubicBezTo>
                    <a:pt x="727649" y="355465"/>
                    <a:pt x="722439" y="368043"/>
                    <a:pt x="713165" y="377317"/>
                  </a:cubicBezTo>
                  <a:cubicBezTo>
                    <a:pt x="703891" y="386591"/>
                    <a:pt x="691312" y="391801"/>
                    <a:pt x="678197" y="391801"/>
                  </a:cubicBezTo>
                  <a:lnTo>
                    <a:pt x="49452" y="391801"/>
                  </a:lnTo>
                  <a:cubicBezTo>
                    <a:pt x="36337" y="391801"/>
                    <a:pt x="23758" y="386591"/>
                    <a:pt x="14484" y="377317"/>
                  </a:cubicBezTo>
                  <a:cubicBezTo>
                    <a:pt x="5210" y="368043"/>
                    <a:pt x="0" y="355465"/>
                    <a:pt x="0" y="342349"/>
                  </a:cubicBezTo>
                  <a:lnTo>
                    <a:pt x="0" y="49452"/>
                  </a:lnTo>
                  <a:cubicBezTo>
                    <a:pt x="0" y="36337"/>
                    <a:pt x="5210" y="23758"/>
                    <a:pt x="14484" y="14484"/>
                  </a:cubicBezTo>
                  <a:cubicBezTo>
                    <a:pt x="23758" y="5210"/>
                    <a:pt x="36337" y="0"/>
                    <a:pt x="49452" y="0"/>
                  </a:cubicBezTo>
                  <a:close/>
                </a:path>
              </a:pathLst>
            </a:custGeom>
            <a:blipFill>
              <a:blip r:embed="rId7"/>
              <a:stretch>
                <a:fillRect t="-11867" b="-11867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34370" y="3480058"/>
            <a:ext cx="1128445" cy="698498"/>
            <a:chOff x="0" y="0"/>
            <a:chExt cx="131310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13103" cy="812800"/>
            </a:xfrm>
            <a:custGeom>
              <a:avLst/>
              <a:gdLst/>
              <a:ahLst/>
              <a:cxnLst/>
              <a:rect l="l" t="t" r="r" b="b"/>
              <a:pathLst>
                <a:path w="1313103" h="812800">
                  <a:moveTo>
                    <a:pt x="1313103" y="406400"/>
                  </a:moveTo>
                  <a:lnTo>
                    <a:pt x="906703" y="0"/>
                  </a:lnTo>
                  <a:lnTo>
                    <a:pt x="90670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06703" y="609600"/>
                  </a:lnTo>
                  <a:lnTo>
                    <a:pt x="906703" y="812800"/>
                  </a:lnTo>
                  <a:lnTo>
                    <a:pt x="1313103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41300"/>
              <a:ext cx="1211503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844590" y="3480058"/>
            <a:ext cx="1202148" cy="837464"/>
            <a:chOff x="0" y="0"/>
            <a:chExt cx="1166744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6744" cy="812800"/>
            </a:xfrm>
            <a:custGeom>
              <a:avLst/>
              <a:gdLst/>
              <a:ahLst/>
              <a:cxnLst/>
              <a:rect l="l" t="t" r="r" b="b"/>
              <a:pathLst>
                <a:path w="1166744" h="812800">
                  <a:moveTo>
                    <a:pt x="1166744" y="406400"/>
                  </a:moveTo>
                  <a:lnTo>
                    <a:pt x="760344" y="0"/>
                  </a:lnTo>
                  <a:lnTo>
                    <a:pt x="76034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0344" y="609600"/>
                  </a:lnTo>
                  <a:lnTo>
                    <a:pt x="760344" y="812800"/>
                  </a:lnTo>
                  <a:lnTo>
                    <a:pt x="1166744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41300"/>
              <a:ext cx="1065144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68175" y="2176045"/>
            <a:ext cx="3406924" cy="31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7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Data Source &amp; Profile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0197" y="5233219"/>
            <a:ext cx="5608395" cy="353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779" lvl="1" indent="-259890" algn="just">
              <a:lnSpc>
                <a:spcPts val="2431"/>
              </a:lnSpc>
              <a:buFont typeface="Arial"/>
              <a:buChar char="•"/>
            </a:pPr>
            <a:r>
              <a:rPr lang="en-US" sz="2407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Dataset Name:</a:t>
            </a:r>
            <a:r>
              <a:rPr lang="en-US" sz="24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Loan Default Dataset (Multi-variable Financial Records).</a:t>
            </a:r>
          </a:p>
          <a:p>
            <a:pPr algn="just">
              <a:lnSpc>
                <a:spcPts val="2431"/>
              </a:lnSpc>
            </a:pPr>
            <a:endParaRPr lang="en-US" sz="240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19779" lvl="1" indent="-259890" algn="just">
              <a:lnSpc>
                <a:spcPts val="2431"/>
              </a:lnSpc>
              <a:buFont typeface="Arial"/>
              <a:buChar char="•"/>
            </a:pPr>
            <a:r>
              <a:rPr lang="en-US" sz="2407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Dimensions: </a:t>
            </a:r>
          </a:p>
          <a:p>
            <a:pPr algn="just">
              <a:lnSpc>
                <a:spcPts val="2027"/>
              </a:lnSpc>
            </a:pPr>
            <a:r>
              <a:rPr lang="en-US" sz="2007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             Rows:</a:t>
            </a:r>
            <a:r>
              <a:rPr lang="en-US" sz="20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10,000</a:t>
            </a:r>
          </a:p>
          <a:p>
            <a:pPr algn="just">
              <a:lnSpc>
                <a:spcPts val="2027"/>
              </a:lnSpc>
            </a:pPr>
            <a:r>
              <a:rPr lang="en-US" sz="20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             </a:t>
            </a:r>
            <a:r>
              <a:rPr lang="en-US" sz="2007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Columns:</a:t>
            </a:r>
            <a:r>
              <a:rPr lang="en-US" sz="20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35</a:t>
            </a:r>
          </a:p>
          <a:p>
            <a:pPr algn="just">
              <a:lnSpc>
                <a:spcPts val="2027"/>
              </a:lnSpc>
            </a:pPr>
            <a:endParaRPr lang="en-US" sz="200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19779" lvl="1" indent="-259890" algn="just">
              <a:lnSpc>
                <a:spcPts val="2431"/>
              </a:lnSpc>
              <a:buFont typeface="Arial"/>
              <a:buChar char="•"/>
            </a:pPr>
            <a:r>
              <a:rPr lang="en-US" sz="2407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Time Period:</a:t>
            </a:r>
            <a:r>
              <a:rPr lang="en-US" sz="24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2019</a:t>
            </a:r>
          </a:p>
          <a:p>
            <a:pPr algn="just">
              <a:lnSpc>
                <a:spcPts val="2431"/>
              </a:lnSpc>
            </a:pPr>
            <a:endParaRPr lang="en-US" sz="240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19779" lvl="1" indent="-259890" algn="just">
              <a:lnSpc>
                <a:spcPts val="2431"/>
              </a:lnSpc>
              <a:buFont typeface="Arial"/>
              <a:buChar char="•"/>
            </a:pPr>
            <a:r>
              <a:rPr lang="en-US" sz="2407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Format:</a:t>
            </a:r>
            <a:r>
              <a:rPr lang="en-US" sz="24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Structured CSV ready format.</a:t>
            </a:r>
          </a:p>
          <a:p>
            <a:pPr algn="just">
              <a:lnSpc>
                <a:spcPts val="2431"/>
              </a:lnSpc>
            </a:pPr>
            <a:endParaRPr lang="en-US" sz="2407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590220" y="2177251"/>
            <a:ext cx="4364365" cy="30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37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Data Cleaning &amp; Preprocessing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71604" y="5426926"/>
            <a:ext cx="5374060" cy="330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771" lvl="1" indent="-305886" algn="just">
              <a:lnSpc>
                <a:spcPts val="2861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 replaced technical codes with full names.</a:t>
            </a:r>
          </a:p>
          <a:p>
            <a:pPr algn="just">
              <a:lnSpc>
                <a:spcPts val="2861"/>
              </a:lnSpc>
            </a:pPr>
            <a:endParaRPr lang="en-US" sz="283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37618" lvl="1" indent="-318809" algn="just">
              <a:lnSpc>
                <a:spcPts val="2982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Missing interest rates  and Income used the median value.</a:t>
            </a:r>
          </a:p>
          <a:p>
            <a:pPr algn="just">
              <a:lnSpc>
                <a:spcPts val="2982"/>
              </a:lnSpc>
            </a:pPr>
            <a:endParaRPr lang="en-US" sz="295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1771" lvl="1" indent="-305886" algn="just">
              <a:lnSpc>
                <a:spcPts val="2861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Removed extra spaces from text cells.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60218" y="2209157"/>
            <a:ext cx="4210447" cy="31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47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Data Dictionary</a:t>
            </a:r>
          </a:p>
        </p:txBody>
      </p:sp>
      <p:sp>
        <p:nvSpPr>
          <p:cNvPr id="35" name="Freeform 35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2164994" y="5802255"/>
            <a:ext cx="5803684" cy="261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089" lvl="1" indent="-319544" algn="just">
              <a:lnSpc>
                <a:spcPts val="2989"/>
              </a:lnSpc>
              <a:buFont typeface="Arial"/>
              <a:buChar char="•"/>
            </a:pPr>
            <a:r>
              <a:rPr lang="en-US" sz="296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Target Variable – Status</a:t>
            </a:r>
          </a:p>
          <a:p>
            <a:pPr algn="just">
              <a:lnSpc>
                <a:spcPts val="2989"/>
              </a:lnSpc>
            </a:pPr>
            <a:endParaRPr lang="en-US" sz="296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39089" lvl="1" indent="-319544" algn="just">
              <a:lnSpc>
                <a:spcPts val="2989"/>
              </a:lnSpc>
              <a:buFont typeface="Arial"/>
              <a:buChar char="•"/>
            </a:pPr>
            <a:r>
              <a:rPr lang="en-US" sz="296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Loan Details – Loan Amount, Rate of Interest</a:t>
            </a:r>
          </a:p>
          <a:p>
            <a:pPr algn="just">
              <a:lnSpc>
                <a:spcPts val="2989"/>
              </a:lnSpc>
            </a:pPr>
            <a:endParaRPr lang="en-US" sz="296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39089" lvl="1" indent="-319544" algn="just">
              <a:lnSpc>
                <a:spcPts val="2989"/>
              </a:lnSpc>
              <a:buFont typeface="Arial"/>
              <a:buChar char="•"/>
            </a:pPr>
            <a:r>
              <a:rPr lang="en-US" sz="296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Demographics – Age, Region, Income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27801" y="3048368"/>
            <a:ext cx="4247786" cy="4608052"/>
          </a:xfrm>
          <a:custGeom>
            <a:avLst/>
            <a:gdLst/>
            <a:ahLst/>
            <a:cxnLst/>
            <a:rect l="l" t="t" r="r" b="b"/>
            <a:pathLst>
              <a:path w="4247786" h="4608052">
                <a:moveTo>
                  <a:pt x="0" y="0"/>
                </a:moveTo>
                <a:lnTo>
                  <a:pt x="4247786" y="0"/>
                </a:lnTo>
                <a:lnTo>
                  <a:pt x="4247786" y="4608051"/>
                </a:lnTo>
                <a:lnTo>
                  <a:pt x="0" y="4608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35210" y="4476422"/>
            <a:ext cx="4548237" cy="791761"/>
            <a:chOff x="0" y="0"/>
            <a:chExt cx="1197890" cy="208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7890" cy="208530"/>
            </a:xfrm>
            <a:custGeom>
              <a:avLst/>
              <a:gdLst/>
              <a:ahLst/>
              <a:cxnLst/>
              <a:rect l="l" t="t" r="r" b="b"/>
              <a:pathLst>
                <a:path w="1197890" h="208530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2784"/>
                  </a:lnTo>
                  <a:cubicBezTo>
                    <a:pt x="1197890" y="182264"/>
                    <a:pt x="1194124" y="191356"/>
                    <a:pt x="1187420" y="198060"/>
                  </a:cubicBezTo>
                  <a:cubicBezTo>
                    <a:pt x="1180716" y="204764"/>
                    <a:pt x="1171624" y="208530"/>
                    <a:pt x="1162144" y="208530"/>
                  </a:cubicBezTo>
                  <a:lnTo>
                    <a:pt x="35746" y="208530"/>
                  </a:lnTo>
                  <a:cubicBezTo>
                    <a:pt x="26265" y="208530"/>
                    <a:pt x="17173" y="204764"/>
                    <a:pt x="10470" y="198060"/>
                  </a:cubicBezTo>
                  <a:cubicBezTo>
                    <a:pt x="3766" y="191356"/>
                    <a:pt x="0" y="182264"/>
                    <a:pt x="0" y="172784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197890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5210" y="5680966"/>
            <a:ext cx="4548237" cy="791761"/>
            <a:chOff x="0" y="0"/>
            <a:chExt cx="1197890" cy="208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7890" cy="208530"/>
            </a:xfrm>
            <a:custGeom>
              <a:avLst/>
              <a:gdLst/>
              <a:ahLst/>
              <a:cxnLst/>
              <a:rect l="l" t="t" r="r" b="b"/>
              <a:pathLst>
                <a:path w="1197890" h="208530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2784"/>
                  </a:lnTo>
                  <a:cubicBezTo>
                    <a:pt x="1197890" y="182264"/>
                    <a:pt x="1194124" y="191356"/>
                    <a:pt x="1187420" y="198060"/>
                  </a:cubicBezTo>
                  <a:cubicBezTo>
                    <a:pt x="1180716" y="204764"/>
                    <a:pt x="1171624" y="208530"/>
                    <a:pt x="1162144" y="208530"/>
                  </a:cubicBezTo>
                  <a:lnTo>
                    <a:pt x="35746" y="208530"/>
                  </a:lnTo>
                  <a:cubicBezTo>
                    <a:pt x="26265" y="208530"/>
                    <a:pt x="17173" y="204764"/>
                    <a:pt x="10470" y="198060"/>
                  </a:cubicBezTo>
                  <a:cubicBezTo>
                    <a:pt x="3766" y="191356"/>
                    <a:pt x="0" y="182264"/>
                    <a:pt x="0" y="172784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197890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4210" y="6946138"/>
            <a:ext cx="4560064" cy="791761"/>
            <a:chOff x="0" y="0"/>
            <a:chExt cx="1201004" cy="208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004" cy="208530"/>
            </a:xfrm>
            <a:custGeom>
              <a:avLst/>
              <a:gdLst/>
              <a:ahLst/>
              <a:cxnLst/>
              <a:rect l="l" t="t" r="r" b="b"/>
              <a:pathLst>
                <a:path w="1201004" h="208530">
                  <a:moveTo>
                    <a:pt x="35653" y="0"/>
                  </a:moveTo>
                  <a:lnTo>
                    <a:pt x="1165351" y="0"/>
                  </a:lnTo>
                  <a:cubicBezTo>
                    <a:pt x="1185042" y="0"/>
                    <a:pt x="1201004" y="15962"/>
                    <a:pt x="1201004" y="35653"/>
                  </a:cubicBezTo>
                  <a:lnTo>
                    <a:pt x="1201004" y="172877"/>
                  </a:lnTo>
                  <a:cubicBezTo>
                    <a:pt x="1201004" y="192567"/>
                    <a:pt x="1185042" y="208530"/>
                    <a:pt x="1165351" y="208530"/>
                  </a:cubicBezTo>
                  <a:lnTo>
                    <a:pt x="35653" y="208530"/>
                  </a:lnTo>
                  <a:cubicBezTo>
                    <a:pt x="15962" y="208530"/>
                    <a:pt x="0" y="192567"/>
                    <a:pt x="0" y="172877"/>
                  </a:cubicBezTo>
                  <a:lnTo>
                    <a:pt x="0" y="35653"/>
                  </a:lnTo>
                  <a:cubicBezTo>
                    <a:pt x="0" y="15962"/>
                    <a:pt x="15962" y="0"/>
                    <a:pt x="35653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004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4210" y="8280639"/>
            <a:ext cx="4548237" cy="791761"/>
            <a:chOff x="0" y="0"/>
            <a:chExt cx="1197890" cy="2085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7890" cy="208530"/>
            </a:xfrm>
            <a:custGeom>
              <a:avLst/>
              <a:gdLst/>
              <a:ahLst/>
              <a:cxnLst/>
              <a:rect l="l" t="t" r="r" b="b"/>
              <a:pathLst>
                <a:path w="1197890" h="208530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2784"/>
                  </a:lnTo>
                  <a:cubicBezTo>
                    <a:pt x="1197890" y="182264"/>
                    <a:pt x="1194124" y="191356"/>
                    <a:pt x="1187420" y="198060"/>
                  </a:cubicBezTo>
                  <a:cubicBezTo>
                    <a:pt x="1180716" y="204764"/>
                    <a:pt x="1171624" y="208530"/>
                    <a:pt x="1162144" y="208530"/>
                  </a:cubicBezTo>
                  <a:lnTo>
                    <a:pt x="35746" y="208530"/>
                  </a:lnTo>
                  <a:cubicBezTo>
                    <a:pt x="26265" y="208530"/>
                    <a:pt x="17173" y="204764"/>
                    <a:pt x="10470" y="198060"/>
                  </a:cubicBezTo>
                  <a:cubicBezTo>
                    <a:pt x="3766" y="191356"/>
                    <a:pt x="0" y="182264"/>
                    <a:pt x="0" y="172784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197890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r>
                <a:rPr lang="en-US" sz="20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Average Credit Score: 701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1680245" y="6267498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43669" y="3295063"/>
            <a:ext cx="4548237" cy="791761"/>
            <a:chOff x="0" y="0"/>
            <a:chExt cx="1197890" cy="2085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7890" cy="208530"/>
            </a:xfrm>
            <a:custGeom>
              <a:avLst/>
              <a:gdLst/>
              <a:ahLst/>
              <a:cxnLst/>
              <a:rect l="l" t="t" r="r" b="b"/>
              <a:pathLst>
                <a:path w="1197890" h="208530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2784"/>
                  </a:lnTo>
                  <a:cubicBezTo>
                    <a:pt x="1197890" y="182264"/>
                    <a:pt x="1194124" y="191356"/>
                    <a:pt x="1187420" y="198060"/>
                  </a:cubicBezTo>
                  <a:cubicBezTo>
                    <a:pt x="1180716" y="204764"/>
                    <a:pt x="1171624" y="208530"/>
                    <a:pt x="1162144" y="208530"/>
                  </a:cubicBezTo>
                  <a:lnTo>
                    <a:pt x="35746" y="208530"/>
                  </a:lnTo>
                  <a:cubicBezTo>
                    <a:pt x="26265" y="208530"/>
                    <a:pt x="17173" y="204764"/>
                    <a:pt x="10470" y="198060"/>
                  </a:cubicBezTo>
                  <a:cubicBezTo>
                    <a:pt x="3766" y="191356"/>
                    <a:pt x="0" y="182264"/>
                    <a:pt x="0" y="172784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197890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r>
                <a:rPr lang="en-US" sz="20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Average Rate of Interest: 4.03%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47600" y="193027"/>
            <a:ext cx="12192800" cy="1475323"/>
            <a:chOff x="0" y="0"/>
            <a:chExt cx="3211272" cy="3885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11272" cy="388563"/>
            </a:xfrm>
            <a:custGeom>
              <a:avLst/>
              <a:gdLst/>
              <a:ahLst/>
              <a:cxnLst/>
              <a:rect l="l" t="t" r="r" b="b"/>
              <a:pathLst>
                <a:path w="3211272" h="388563">
                  <a:moveTo>
                    <a:pt x="13334" y="0"/>
                  </a:moveTo>
                  <a:lnTo>
                    <a:pt x="3197938" y="0"/>
                  </a:lnTo>
                  <a:cubicBezTo>
                    <a:pt x="3205303" y="0"/>
                    <a:pt x="3211272" y="5970"/>
                    <a:pt x="3211272" y="13334"/>
                  </a:cubicBezTo>
                  <a:lnTo>
                    <a:pt x="3211272" y="375228"/>
                  </a:lnTo>
                  <a:cubicBezTo>
                    <a:pt x="3211272" y="382593"/>
                    <a:pt x="3205303" y="388563"/>
                    <a:pt x="3197938" y="388563"/>
                  </a:cubicBezTo>
                  <a:lnTo>
                    <a:pt x="13334" y="388563"/>
                  </a:lnTo>
                  <a:cubicBezTo>
                    <a:pt x="5970" y="388563"/>
                    <a:pt x="0" y="382593"/>
                    <a:pt x="0" y="375228"/>
                  </a:cubicBezTo>
                  <a:lnTo>
                    <a:pt x="0" y="13334"/>
                  </a:lnTo>
                  <a:cubicBezTo>
                    <a:pt x="0" y="5970"/>
                    <a:pt x="5970" y="0"/>
                    <a:pt x="133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33350"/>
              <a:ext cx="3211272" cy="25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374328" y="1898780"/>
            <a:ext cx="11301259" cy="1384404"/>
          </a:xfrm>
          <a:custGeom>
            <a:avLst/>
            <a:gdLst/>
            <a:ahLst/>
            <a:cxnLst/>
            <a:rect l="l" t="t" r="r" b="b"/>
            <a:pathLst>
              <a:path w="11301259" h="1384404">
                <a:moveTo>
                  <a:pt x="0" y="0"/>
                </a:moveTo>
                <a:lnTo>
                  <a:pt x="11301259" y="0"/>
                </a:lnTo>
                <a:lnTo>
                  <a:pt x="11301259" y="1384404"/>
                </a:lnTo>
                <a:lnTo>
                  <a:pt x="0" y="1384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588616" y="482016"/>
            <a:ext cx="11110767" cy="97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7378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KPI &amp; Metrics Framework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16094" y="3561239"/>
            <a:ext cx="6597470" cy="617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831" lvl="1" indent="-306416" algn="just">
              <a:lnSpc>
                <a:spcPts val="2866"/>
              </a:lnSpc>
              <a:buFont typeface="Arial"/>
              <a:buChar char="•"/>
            </a:pPr>
            <a:r>
              <a:rPr lang="en-US" sz="2838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Default Rate &amp; Credit Score:</a:t>
            </a:r>
            <a:r>
              <a:rPr lang="en-US" sz="283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These are our "Early Warning" signals. A 24.87% default rate is high; we monitor these to identify if we are lending to the wrong risk profiles.</a:t>
            </a:r>
          </a:p>
          <a:p>
            <a:pPr algn="just">
              <a:lnSpc>
                <a:spcPts val="2866"/>
              </a:lnSpc>
            </a:pPr>
            <a:endParaRPr lang="en-US" sz="2838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2831" lvl="1" indent="-306416" algn="just">
              <a:lnSpc>
                <a:spcPts val="2866"/>
              </a:lnSpc>
              <a:buFont typeface="Arial"/>
              <a:buChar char="•"/>
            </a:pPr>
            <a:r>
              <a:rPr lang="en-US" sz="2838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Total Loan Amount &amp; Applications</a:t>
            </a:r>
            <a:r>
              <a:rPr lang="en-US" sz="283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These measure our market reach and scale. They show if the business is expanding or shrinking.</a:t>
            </a:r>
          </a:p>
          <a:p>
            <a:pPr algn="just">
              <a:lnSpc>
                <a:spcPts val="2866"/>
              </a:lnSpc>
            </a:pPr>
            <a:endParaRPr lang="en-US" sz="2838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612831" lvl="1" indent="-306416" algn="just">
              <a:lnSpc>
                <a:spcPts val="2866"/>
              </a:lnSpc>
              <a:buFont typeface="Arial"/>
              <a:buChar char="•"/>
            </a:pPr>
            <a:r>
              <a:rPr lang="en-US" sz="2838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Rate of Interest</a:t>
            </a:r>
            <a:r>
              <a:rPr lang="en-US" sz="283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This is our primary revenue driver. We analyze this against the Default Rate to see if higher interest rates are leading to more defaults.</a:t>
            </a:r>
          </a:p>
          <a:p>
            <a:pPr algn="just">
              <a:lnSpc>
                <a:spcPts val="2866"/>
              </a:lnSpc>
            </a:pPr>
            <a:endParaRPr lang="en-US" sz="2838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64210" y="4756879"/>
            <a:ext cx="4548237" cy="26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  <a:spcBef>
                <a:spcPct val="0"/>
              </a:spcBef>
            </a:pPr>
            <a:r>
              <a:rPr lang="en-US" sz="20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Total Applications: 9,767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6800" y="5920199"/>
            <a:ext cx="4985058" cy="25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7"/>
              </a:lnSpc>
              <a:spcBef>
                <a:spcPct val="0"/>
              </a:spcBef>
            </a:pPr>
            <a:r>
              <a:rPr lang="en-US" sz="1928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Total Loan Amount: $333.9 Million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4210" y="7225389"/>
            <a:ext cx="4548237" cy="28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8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Default Rate: 24.87%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177064" y="220155"/>
            <a:ext cx="4750009" cy="1546207"/>
            <a:chOff x="0" y="0"/>
            <a:chExt cx="1251031" cy="4072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1031" cy="407231"/>
            </a:xfrm>
            <a:custGeom>
              <a:avLst/>
              <a:gdLst/>
              <a:ahLst/>
              <a:cxnLst/>
              <a:rect l="l" t="t" r="r" b="b"/>
              <a:pathLst>
                <a:path w="1251031" h="407231">
                  <a:moveTo>
                    <a:pt x="34227" y="0"/>
                  </a:moveTo>
                  <a:lnTo>
                    <a:pt x="1216804" y="0"/>
                  </a:lnTo>
                  <a:cubicBezTo>
                    <a:pt x="1225881" y="0"/>
                    <a:pt x="1234587" y="3606"/>
                    <a:pt x="1241006" y="10025"/>
                  </a:cubicBezTo>
                  <a:cubicBezTo>
                    <a:pt x="1247425" y="16444"/>
                    <a:pt x="1251031" y="25150"/>
                    <a:pt x="1251031" y="34227"/>
                  </a:cubicBezTo>
                  <a:lnTo>
                    <a:pt x="1251031" y="373004"/>
                  </a:lnTo>
                  <a:cubicBezTo>
                    <a:pt x="1251031" y="382082"/>
                    <a:pt x="1247425" y="390788"/>
                    <a:pt x="1241006" y="397207"/>
                  </a:cubicBezTo>
                  <a:cubicBezTo>
                    <a:pt x="1234587" y="403625"/>
                    <a:pt x="1225881" y="407231"/>
                    <a:pt x="1216804" y="407231"/>
                  </a:cubicBezTo>
                  <a:lnTo>
                    <a:pt x="34227" y="407231"/>
                  </a:lnTo>
                  <a:cubicBezTo>
                    <a:pt x="25150" y="407231"/>
                    <a:pt x="16444" y="403625"/>
                    <a:pt x="10025" y="397207"/>
                  </a:cubicBezTo>
                  <a:cubicBezTo>
                    <a:pt x="3606" y="390788"/>
                    <a:pt x="0" y="382082"/>
                    <a:pt x="0" y="373004"/>
                  </a:cubicBezTo>
                  <a:lnTo>
                    <a:pt x="0" y="34227"/>
                  </a:lnTo>
                  <a:cubicBezTo>
                    <a:pt x="0" y="25150"/>
                    <a:pt x="3606" y="16444"/>
                    <a:pt x="10025" y="10025"/>
                  </a:cubicBezTo>
                  <a:cubicBezTo>
                    <a:pt x="16444" y="3606"/>
                    <a:pt x="25150" y="0"/>
                    <a:pt x="34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3350"/>
              <a:ext cx="1251031" cy="273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5277" y="535322"/>
            <a:ext cx="2509631" cy="113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EDA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01011" y="2428114"/>
            <a:ext cx="5246370" cy="5659121"/>
            <a:chOff x="0" y="0"/>
            <a:chExt cx="812800" cy="87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76746"/>
            </a:xfrm>
            <a:custGeom>
              <a:avLst/>
              <a:gdLst/>
              <a:ahLst/>
              <a:cxnLst/>
              <a:rect l="l" t="t" r="r" b="b"/>
              <a:pathLst>
                <a:path w="812800" h="876746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842806"/>
                  </a:lnTo>
                  <a:cubicBezTo>
                    <a:pt x="812800" y="861550"/>
                    <a:pt x="797604" y="876746"/>
                    <a:pt x="778860" y="876746"/>
                  </a:cubicBezTo>
                  <a:lnTo>
                    <a:pt x="33940" y="876746"/>
                  </a:lnTo>
                  <a:cubicBezTo>
                    <a:pt x="15196" y="876746"/>
                    <a:pt x="0" y="861550"/>
                    <a:pt x="0" y="842806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30799" r="-3079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1086" y="6267746"/>
            <a:ext cx="5246370" cy="2436487"/>
            <a:chOff x="0" y="0"/>
            <a:chExt cx="812800" cy="3774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77476"/>
            </a:xfrm>
            <a:custGeom>
              <a:avLst/>
              <a:gdLst/>
              <a:ahLst/>
              <a:cxnLst/>
              <a:rect l="l" t="t" r="r" b="b"/>
              <a:pathLst>
                <a:path w="812800" h="377476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343535"/>
                  </a:lnTo>
                  <a:cubicBezTo>
                    <a:pt x="812800" y="362280"/>
                    <a:pt x="797604" y="377476"/>
                    <a:pt x="778860" y="377476"/>
                  </a:cubicBezTo>
                  <a:lnTo>
                    <a:pt x="33940" y="377476"/>
                  </a:lnTo>
                  <a:cubicBezTo>
                    <a:pt x="15196" y="377476"/>
                    <a:pt x="0" y="362280"/>
                    <a:pt x="0" y="34353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t="-7195" b="-7195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31203" y="2475739"/>
            <a:ext cx="9566169" cy="643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868" lvl="1" indent="-243434" algn="just">
              <a:lnSpc>
                <a:spcPts val="227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Regional Risk Concentration: The North-East region shows a staggering 40% default rate for low-score borrowers. This geographical hotspot requires immediate credit policy review.</a:t>
            </a:r>
          </a:p>
          <a:p>
            <a:pPr algn="just">
              <a:lnSpc>
                <a:spcPts val="2277"/>
              </a:lnSpc>
            </a:pPr>
            <a:endParaRPr lang="en-US" sz="2255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86868" lvl="1" indent="-243434" algn="just">
              <a:lnSpc>
                <a:spcPts val="227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Prime Borrower Trap: High credit score borrowers (750+) accounts for 928 total defaults. High scores alone are not preventing significant losses.</a:t>
            </a:r>
          </a:p>
          <a:p>
            <a:pPr algn="just">
              <a:lnSpc>
                <a:spcPts val="2277"/>
              </a:lnSpc>
            </a:pPr>
            <a:endParaRPr lang="en-US" sz="2255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86868" lvl="1" indent="-243434" algn="just">
              <a:lnSpc>
                <a:spcPts val="227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Collateral Risk Extremes: Loans with LTV ratios over 100 have a 71% default rate. Lending more than the property's value is extremely risky.</a:t>
            </a:r>
          </a:p>
          <a:p>
            <a:pPr algn="just">
              <a:lnSpc>
                <a:spcPts val="2277"/>
              </a:lnSpc>
            </a:pPr>
            <a:endParaRPr lang="en-US" sz="2255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86868" lvl="1" indent="-243434" algn="just">
              <a:lnSpc>
                <a:spcPts val="227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Loan Type Performance: "Type 2" loans show the highest default rate at 33%. This specific loan structure is underperforming compared to others.</a:t>
            </a:r>
          </a:p>
          <a:p>
            <a:pPr algn="just">
              <a:lnSpc>
                <a:spcPts val="2277"/>
              </a:lnSpc>
            </a:pPr>
            <a:endParaRPr lang="en-US" sz="2255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86868" lvl="1" indent="-243434" algn="just">
              <a:lnSpc>
                <a:spcPts val="227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Income Stability Observation: Average income remains flat across all credit bands. Borrower earnings are not increasing alongside their credit scores.</a:t>
            </a:r>
          </a:p>
          <a:p>
            <a:pPr algn="just">
              <a:lnSpc>
                <a:spcPts val="2277"/>
              </a:lnSpc>
            </a:pPr>
            <a:endParaRPr lang="en-US" sz="2255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86868" lvl="1" indent="-243434" algn="just">
              <a:lnSpc>
                <a:spcPts val="227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Co-applicant Lending Power: "EXP" co-applicants secure much higher average loan amounts. Joint applications are driving the largest capital deployments.</a:t>
            </a:r>
          </a:p>
          <a:p>
            <a:pPr algn="just">
              <a:lnSpc>
                <a:spcPts val="2277"/>
              </a:lnSpc>
            </a:pPr>
            <a:endParaRPr lang="en-US" sz="2255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276328" y="8491582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4" y="0"/>
                </a:lnTo>
                <a:lnTo>
                  <a:pt x="1965944" y="1533436"/>
                </a:lnTo>
                <a:lnTo>
                  <a:pt x="0" y="1533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3524" y="566545"/>
            <a:ext cx="6504425" cy="74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559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Advanced Analysis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53373" y="8093640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560010" y="2516737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49195" y="4197242"/>
            <a:ext cx="15516203" cy="1920783"/>
            <a:chOff x="0" y="0"/>
            <a:chExt cx="3360582" cy="416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0582" cy="416013"/>
            </a:xfrm>
            <a:custGeom>
              <a:avLst/>
              <a:gdLst/>
              <a:ahLst/>
              <a:cxnLst/>
              <a:rect l="l" t="t" r="r" b="b"/>
              <a:pathLst>
                <a:path w="3360582" h="416013">
                  <a:moveTo>
                    <a:pt x="11476" y="0"/>
                  </a:moveTo>
                  <a:lnTo>
                    <a:pt x="3349106" y="0"/>
                  </a:lnTo>
                  <a:cubicBezTo>
                    <a:pt x="3352150" y="0"/>
                    <a:pt x="3355069" y="1209"/>
                    <a:pt x="3357221" y="3361"/>
                  </a:cubicBezTo>
                  <a:cubicBezTo>
                    <a:pt x="3359373" y="5513"/>
                    <a:pt x="3360582" y="8432"/>
                    <a:pt x="3360582" y="11476"/>
                  </a:cubicBezTo>
                  <a:lnTo>
                    <a:pt x="3360582" y="404537"/>
                  </a:lnTo>
                  <a:cubicBezTo>
                    <a:pt x="3360582" y="407581"/>
                    <a:pt x="3359373" y="410500"/>
                    <a:pt x="3357221" y="412652"/>
                  </a:cubicBezTo>
                  <a:cubicBezTo>
                    <a:pt x="3355069" y="414804"/>
                    <a:pt x="3352150" y="416013"/>
                    <a:pt x="3349106" y="416013"/>
                  </a:cubicBezTo>
                  <a:lnTo>
                    <a:pt x="11476" y="416013"/>
                  </a:lnTo>
                  <a:cubicBezTo>
                    <a:pt x="8432" y="416013"/>
                    <a:pt x="5513" y="414804"/>
                    <a:pt x="3361" y="412652"/>
                  </a:cubicBezTo>
                  <a:cubicBezTo>
                    <a:pt x="1209" y="410500"/>
                    <a:pt x="0" y="407581"/>
                    <a:pt x="0" y="404537"/>
                  </a:cubicBezTo>
                  <a:lnTo>
                    <a:pt x="0" y="11476"/>
                  </a:lnTo>
                  <a:cubicBezTo>
                    <a:pt x="0" y="8432"/>
                    <a:pt x="1209" y="5513"/>
                    <a:pt x="3361" y="3361"/>
                  </a:cubicBezTo>
                  <a:cubicBezTo>
                    <a:pt x="5513" y="1209"/>
                    <a:pt x="8432" y="0"/>
                    <a:pt x="11476" y="0"/>
                  </a:cubicBezTo>
                  <a:close/>
                </a:path>
              </a:pathLst>
            </a:custGeom>
            <a:blipFill>
              <a:blip r:embed="rId5"/>
              <a:stretch>
                <a:fillRect t="-219100" b="-219100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5994" y="6758822"/>
            <a:ext cx="15640542" cy="204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</a:pPr>
            <a:r>
              <a:rPr lang="en-US" sz="2466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What New Understanding Did This Provide?</a:t>
            </a:r>
          </a:p>
          <a:p>
            <a:pPr algn="l">
              <a:lnSpc>
                <a:spcPts val="1986"/>
              </a:lnSpc>
            </a:pPr>
            <a:endParaRPr lang="en-US" sz="2466" b="1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424631" lvl="1" indent="-212315" algn="l">
              <a:lnSpc>
                <a:spcPts val="1986"/>
              </a:lnSpc>
              <a:buFont typeface="Arial"/>
              <a:buChar char="•"/>
            </a:pPr>
            <a:r>
              <a:rPr lang="en-US" sz="19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Credit Scores are Not Enough: High scores (750+) do not protect us if the LTV ratio is too high.</a:t>
            </a:r>
          </a:p>
          <a:p>
            <a:pPr algn="l">
              <a:lnSpc>
                <a:spcPts val="1986"/>
              </a:lnSpc>
            </a:pPr>
            <a:endParaRPr lang="en-US" sz="19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24631" lvl="1" indent="-212315" algn="l">
              <a:lnSpc>
                <a:spcPts val="1986"/>
              </a:lnSpc>
              <a:buFont typeface="Arial"/>
              <a:buChar char="•"/>
            </a:pPr>
            <a:r>
              <a:rPr lang="en-US" sz="19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Geography Matters: Repayment behavior is heavily influenced by the borrower's Region, not just their personal finances.</a:t>
            </a:r>
          </a:p>
          <a:p>
            <a:pPr algn="l">
              <a:lnSpc>
                <a:spcPts val="1986"/>
              </a:lnSpc>
            </a:pPr>
            <a:endParaRPr lang="en-US" sz="19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24631" lvl="1" indent="-212315" algn="l">
              <a:lnSpc>
                <a:spcPts val="1986"/>
              </a:lnSpc>
              <a:buFont typeface="Arial"/>
              <a:buChar char="•"/>
            </a:pPr>
            <a:r>
              <a:rPr lang="en-US" sz="19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Structural Risk: Our current "Type 2" loan structure is fundamentally riskier than other products we offer.</a:t>
            </a:r>
          </a:p>
          <a:p>
            <a:pPr algn="l">
              <a:lnSpc>
                <a:spcPts val="1986"/>
              </a:lnSpc>
            </a:pPr>
            <a:endParaRPr lang="en-US" sz="19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45994" y="1342139"/>
            <a:ext cx="11479541" cy="10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3"/>
              </a:lnSpc>
            </a:pPr>
            <a:r>
              <a:rPr lang="en-US" sz="2666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Risk Segmentation &amp; Root Cause Analysis</a:t>
            </a:r>
          </a:p>
          <a:p>
            <a:pPr algn="l">
              <a:lnSpc>
                <a:spcPts val="2289"/>
              </a:lnSpc>
            </a:pPr>
            <a:endParaRPr lang="en-US" sz="2666" b="1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1784"/>
              </a:lnSpc>
            </a:pPr>
            <a:r>
              <a:rPr lang="en-US" sz="17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 performed a deep-dive segmentation to find the "Danger Zones" within our data:</a:t>
            </a:r>
          </a:p>
          <a:p>
            <a:pPr algn="l">
              <a:lnSpc>
                <a:spcPts val="1784"/>
              </a:lnSpc>
            </a:pPr>
            <a:endParaRPr lang="en-US" sz="1766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45994" y="2516737"/>
            <a:ext cx="4548237" cy="817001"/>
            <a:chOff x="0" y="0"/>
            <a:chExt cx="1197890" cy="2151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7890" cy="215177"/>
            </a:xfrm>
            <a:custGeom>
              <a:avLst/>
              <a:gdLst/>
              <a:ahLst/>
              <a:cxnLst/>
              <a:rect l="l" t="t" r="r" b="b"/>
              <a:pathLst>
                <a:path w="1197890" h="215177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9431"/>
                  </a:lnTo>
                  <a:cubicBezTo>
                    <a:pt x="1197890" y="188912"/>
                    <a:pt x="1194124" y="198004"/>
                    <a:pt x="1187420" y="204708"/>
                  </a:cubicBezTo>
                  <a:cubicBezTo>
                    <a:pt x="1180716" y="211411"/>
                    <a:pt x="1171624" y="215177"/>
                    <a:pt x="1162144" y="215177"/>
                  </a:cubicBezTo>
                  <a:lnTo>
                    <a:pt x="35746" y="215177"/>
                  </a:lnTo>
                  <a:cubicBezTo>
                    <a:pt x="16004" y="215177"/>
                    <a:pt x="0" y="199173"/>
                    <a:pt x="0" y="179431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197890" cy="17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r>
                <a:rPr lang="en-US" sz="20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 Defaults spike sharply when LTV exceeds 100%.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32218" y="2516737"/>
            <a:ext cx="4548237" cy="817001"/>
            <a:chOff x="0" y="0"/>
            <a:chExt cx="1197890" cy="2151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7890" cy="215177"/>
            </a:xfrm>
            <a:custGeom>
              <a:avLst/>
              <a:gdLst/>
              <a:ahLst/>
              <a:cxnLst/>
              <a:rect l="l" t="t" r="r" b="b"/>
              <a:pathLst>
                <a:path w="1197890" h="215177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9431"/>
                  </a:lnTo>
                  <a:cubicBezTo>
                    <a:pt x="1197890" y="188912"/>
                    <a:pt x="1194124" y="198004"/>
                    <a:pt x="1187420" y="204708"/>
                  </a:cubicBezTo>
                  <a:cubicBezTo>
                    <a:pt x="1180716" y="211411"/>
                    <a:pt x="1171624" y="215177"/>
                    <a:pt x="1162144" y="215177"/>
                  </a:cubicBezTo>
                  <a:lnTo>
                    <a:pt x="35746" y="215177"/>
                  </a:lnTo>
                  <a:cubicBezTo>
                    <a:pt x="16004" y="215177"/>
                    <a:pt x="0" y="199173"/>
                    <a:pt x="0" y="179431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197890" cy="17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r>
                <a:rPr lang="en-US" sz="20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Type 2 loans exhibit the highest failure rate.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89106" y="2516737"/>
            <a:ext cx="4548237" cy="817001"/>
            <a:chOff x="0" y="0"/>
            <a:chExt cx="1197890" cy="2151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7890" cy="215177"/>
            </a:xfrm>
            <a:custGeom>
              <a:avLst/>
              <a:gdLst/>
              <a:ahLst/>
              <a:cxnLst/>
              <a:rect l="l" t="t" r="r" b="b"/>
              <a:pathLst>
                <a:path w="1197890" h="215177">
                  <a:moveTo>
                    <a:pt x="35746" y="0"/>
                  </a:moveTo>
                  <a:lnTo>
                    <a:pt x="1162144" y="0"/>
                  </a:lnTo>
                  <a:cubicBezTo>
                    <a:pt x="1181886" y="0"/>
                    <a:pt x="1197890" y="16004"/>
                    <a:pt x="1197890" y="35746"/>
                  </a:cubicBezTo>
                  <a:lnTo>
                    <a:pt x="1197890" y="179431"/>
                  </a:lnTo>
                  <a:cubicBezTo>
                    <a:pt x="1197890" y="188912"/>
                    <a:pt x="1194124" y="198004"/>
                    <a:pt x="1187420" y="204708"/>
                  </a:cubicBezTo>
                  <a:cubicBezTo>
                    <a:pt x="1180716" y="211411"/>
                    <a:pt x="1171624" y="215177"/>
                    <a:pt x="1162144" y="215177"/>
                  </a:cubicBezTo>
                  <a:lnTo>
                    <a:pt x="35746" y="215177"/>
                  </a:lnTo>
                  <a:cubicBezTo>
                    <a:pt x="16004" y="215177"/>
                    <a:pt x="0" y="199173"/>
                    <a:pt x="0" y="179431"/>
                  </a:cubicBezTo>
                  <a:lnTo>
                    <a:pt x="0" y="35746"/>
                  </a:lnTo>
                  <a:cubicBezTo>
                    <a:pt x="0" y="26265"/>
                    <a:pt x="3766" y="17173"/>
                    <a:pt x="10470" y="10470"/>
                  </a:cubicBezTo>
                  <a:cubicBezTo>
                    <a:pt x="17173" y="3766"/>
                    <a:pt x="26265" y="0"/>
                    <a:pt x="35746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197890" cy="17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r>
                <a:rPr lang="en-US" sz="20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 North-East region shows elevated default risk.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90385" y="7318542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88163" y="4816480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0814472" cy="10368375"/>
          </a:xfrm>
          <a:custGeom>
            <a:avLst/>
            <a:gdLst/>
            <a:ahLst/>
            <a:cxnLst/>
            <a:rect l="l" t="t" r="r" b="b"/>
            <a:pathLst>
              <a:path w="10814472" h="10368375">
                <a:moveTo>
                  <a:pt x="0" y="0"/>
                </a:moveTo>
                <a:lnTo>
                  <a:pt x="10814472" y="0"/>
                </a:lnTo>
                <a:lnTo>
                  <a:pt x="10814472" y="10368375"/>
                </a:lnTo>
                <a:lnTo>
                  <a:pt x="0" y="10368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1896312" y="2259964"/>
            <a:ext cx="5344650" cy="4613916"/>
            <a:chOff x="0" y="0"/>
            <a:chExt cx="1407644" cy="12151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7645" cy="1215188"/>
            </a:xfrm>
            <a:custGeom>
              <a:avLst/>
              <a:gdLst/>
              <a:ahLst/>
              <a:cxnLst/>
              <a:rect l="l" t="t" r="r" b="b"/>
              <a:pathLst>
                <a:path w="1407645" h="1215188">
                  <a:moveTo>
                    <a:pt x="30419" y="0"/>
                  </a:moveTo>
                  <a:lnTo>
                    <a:pt x="1377225" y="0"/>
                  </a:lnTo>
                  <a:cubicBezTo>
                    <a:pt x="1394025" y="0"/>
                    <a:pt x="1407645" y="13619"/>
                    <a:pt x="1407645" y="30419"/>
                  </a:cubicBezTo>
                  <a:lnTo>
                    <a:pt x="1407645" y="1184768"/>
                  </a:lnTo>
                  <a:cubicBezTo>
                    <a:pt x="1407645" y="1192836"/>
                    <a:pt x="1404440" y="1200573"/>
                    <a:pt x="1398735" y="1206278"/>
                  </a:cubicBezTo>
                  <a:cubicBezTo>
                    <a:pt x="1393030" y="1211983"/>
                    <a:pt x="1385293" y="1215188"/>
                    <a:pt x="1377225" y="1215188"/>
                  </a:cubicBezTo>
                  <a:lnTo>
                    <a:pt x="30419" y="1215188"/>
                  </a:lnTo>
                  <a:cubicBezTo>
                    <a:pt x="22352" y="1215188"/>
                    <a:pt x="14614" y="1211983"/>
                    <a:pt x="8910" y="1206278"/>
                  </a:cubicBezTo>
                  <a:cubicBezTo>
                    <a:pt x="3205" y="1200573"/>
                    <a:pt x="0" y="1192836"/>
                    <a:pt x="0" y="1184768"/>
                  </a:cubicBezTo>
                  <a:lnTo>
                    <a:pt x="0" y="30419"/>
                  </a:lnTo>
                  <a:cubicBezTo>
                    <a:pt x="0" y="22352"/>
                    <a:pt x="3205" y="14614"/>
                    <a:pt x="8910" y="8910"/>
                  </a:cubicBezTo>
                  <a:cubicBezTo>
                    <a:pt x="14614" y="3205"/>
                    <a:pt x="22352" y="0"/>
                    <a:pt x="30419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1407644" cy="11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390"/>
                </a:lnSpc>
              </a:pPr>
              <a:r>
                <a:rPr lang="en-US" sz="23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• Shows key KPIs including Default Rate, Credit Score, Interest Rate, and Risk Ratios.</a:t>
              </a:r>
            </a:p>
            <a:p>
              <a:pPr algn="l">
                <a:lnSpc>
                  <a:spcPts val="2390"/>
                </a:lnSpc>
              </a:pPr>
              <a:endParaRPr lang="en-US" sz="23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algn="l">
                <a:lnSpc>
                  <a:spcPts val="2390"/>
                </a:lnSpc>
              </a:pPr>
              <a:r>
                <a:rPr lang="en-US" sz="23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• Visualizes defaults across LTV, DTI, Loan Type, and Region.</a:t>
              </a:r>
            </a:p>
            <a:p>
              <a:pPr algn="l">
                <a:lnSpc>
                  <a:spcPts val="2390"/>
                </a:lnSpc>
              </a:pPr>
              <a:endParaRPr lang="en-US" sz="23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algn="l">
                <a:lnSpc>
                  <a:spcPts val="2390"/>
                </a:lnSpc>
              </a:pPr>
              <a:r>
                <a:rPr lang="en-US" sz="23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• Interactive filters enable dynamic portfolio analysis.</a:t>
              </a:r>
            </a:p>
            <a:p>
              <a:pPr algn="l">
                <a:lnSpc>
                  <a:spcPts val="2390"/>
                </a:lnSpc>
              </a:pPr>
              <a:endParaRPr lang="en-US" sz="23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algn="l">
                <a:lnSpc>
                  <a:spcPts val="2390"/>
                </a:lnSpc>
              </a:pPr>
              <a:r>
                <a:rPr lang="en-US" sz="23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• Highlights risk patterns and borrower segmentation.</a:t>
              </a:r>
            </a:p>
            <a:p>
              <a:pPr algn="l">
                <a:lnSpc>
                  <a:spcPts val="2390"/>
                </a:lnSpc>
              </a:pPr>
              <a:endParaRPr lang="en-US" sz="23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24264" y="6981528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6364" y="2692267"/>
            <a:ext cx="7255461" cy="6132681"/>
          </a:xfrm>
          <a:custGeom>
            <a:avLst/>
            <a:gdLst/>
            <a:ahLst/>
            <a:cxnLst/>
            <a:rect l="l" t="t" r="r" b="b"/>
            <a:pathLst>
              <a:path w="7255461" h="6132681">
                <a:moveTo>
                  <a:pt x="0" y="0"/>
                </a:moveTo>
                <a:lnTo>
                  <a:pt x="7255460" y="0"/>
                </a:lnTo>
                <a:lnTo>
                  <a:pt x="7255460" y="6132681"/>
                </a:lnTo>
                <a:lnTo>
                  <a:pt x="0" y="613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96680" y="3692968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5" y="0"/>
                </a:lnTo>
                <a:lnTo>
                  <a:pt x="1965945" y="1533437"/>
                </a:lnTo>
                <a:lnTo>
                  <a:pt x="0" y="153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574552" y="220155"/>
            <a:ext cx="7031010" cy="1475323"/>
            <a:chOff x="0" y="0"/>
            <a:chExt cx="1851789" cy="3885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1789" cy="388563"/>
            </a:xfrm>
            <a:custGeom>
              <a:avLst/>
              <a:gdLst/>
              <a:ahLst/>
              <a:cxnLst/>
              <a:rect l="l" t="t" r="r" b="b"/>
              <a:pathLst>
                <a:path w="1851789" h="388563">
                  <a:moveTo>
                    <a:pt x="23123" y="0"/>
                  </a:moveTo>
                  <a:lnTo>
                    <a:pt x="1828665" y="0"/>
                  </a:lnTo>
                  <a:cubicBezTo>
                    <a:pt x="1834798" y="0"/>
                    <a:pt x="1840680" y="2436"/>
                    <a:pt x="1845016" y="6773"/>
                  </a:cubicBezTo>
                  <a:cubicBezTo>
                    <a:pt x="1849352" y="11109"/>
                    <a:pt x="1851789" y="16991"/>
                    <a:pt x="1851789" y="23123"/>
                  </a:cubicBezTo>
                  <a:lnTo>
                    <a:pt x="1851789" y="365439"/>
                  </a:lnTo>
                  <a:cubicBezTo>
                    <a:pt x="1851789" y="378210"/>
                    <a:pt x="1841436" y="388563"/>
                    <a:pt x="1828665" y="388563"/>
                  </a:cubicBezTo>
                  <a:lnTo>
                    <a:pt x="23123" y="388563"/>
                  </a:lnTo>
                  <a:cubicBezTo>
                    <a:pt x="16991" y="388563"/>
                    <a:pt x="11109" y="386126"/>
                    <a:pt x="6773" y="381790"/>
                  </a:cubicBezTo>
                  <a:cubicBezTo>
                    <a:pt x="2436" y="377453"/>
                    <a:pt x="0" y="371572"/>
                    <a:pt x="0" y="365439"/>
                  </a:cubicBezTo>
                  <a:lnTo>
                    <a:pt x="0" y="23123"/>
                  </a:lnTo>
                  <a:cubicBezTo>
                    <a:pt x="0" y="16991"/>
                    <a:pt x="2436" y="11109"/>
                    <a:pt x="6773" y="6773"/>
                  </a:cubicBezTo>
                  <a:cubicBezTo>
                    <a:pt x="11109" y="2436"/>
                    <a:pt x="16991" y="0"/>
                    <a:pt x="231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350"/>
              <a:ext cx="1851789" cy="25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14063" y="618566"/>
            <a:ext cx="6459875" cy="77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7"/>
              </a:lnSpc>
            </a:pPr>
            <a:r>
              <a:rPr lang="en-US" sz="57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51824" y="3042341"/>
            <a:ext cx="9307476" cy="579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017" lvl="1" indent="-264509" algn="just">
              <a:lnSpc>
                <a:spcPts val="2474"/>
              </a:lnSpc>
              <a:buFont typeface="Arial"/>
              <a:buChar char="•"/>
            </a:pPr>
            <a:r>
              <a:rPr lang="en-US" sz="24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Tighten LTV Thresholds: </a:t>
            </a:r>
            <a:r>
              <a:rPr lang="en-US" sz="24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Stop approving loans with an LTV over 100%, as these currently result in a 71% default rate.</a:t>
            </a:r>
          </a:p>
          <a:p>
            <a:pPr algn="just">
              <a:lnSpc>
                <a:spcPts val="2474"/>
              </a:lnSpc>
            </a:pPr>
            <a:endParaRPr lang="en-US" sz="24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29017" lvl="1" indent="-264509" algn="just">
              <a:lnSpc>
                <a:spcPts val="2474"/>
              </a:lnSpc>
              <a:buFont typeface="Arial"/>
              <a:buChar char="•"/>
            </a:pPr>
            <a:r>
              <a:rPr lang="en-US" sz="24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Regional Risk Mitigation:</a:t>
            </a:r>
            <a:r>
              <a:rPr lang="en-US" sz="24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Implement stricter credit requirements for the North-East region, where low-score defaults hit 40%.</a:t>
            </a:r>
          </a:p>
          <a:p>
            <a:pPr algn="just">
              <a:lnSpc>
                <a:spcPts val="2474"/>
              </a:lnSpc>
            </a:pPr>
            <a:endParaRPr lang="en-US" sz="24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29017" lvl="1" indent="-264509" algn="just">
              <a:lnSpc>
                <a:spcPts val="2474"/>
              </a:lnSpc>
              <a:buFont typeface="Arial"/>
              <a:buChar char="•"/>
            </a:pPr>
            <a:r>
              <a:rPr lang="en-US" sz="24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Re-evaluate "Type 2" Products:</a:t>
            </a:r>
            <a:r>
              <a:rPr lang="en-US" sz="24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Audit the Type 2 loan structure to identify why its 33% default rate is significantly higher than other types.</a:t>
            </a:r>
          </a:p>
          <a:p>
            <a:pPr algn="just">
              <a:lnSpc>
                <a:spcPts val="2474"/>
              </a:lnSpc>
            </a:pPr>
            <a:endParaRPr lang="en-US" sz="24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29017" lvl="1" indent="-264509" algn="just">
              <a:lnSpc>
                <a:spcPts val="2474"/>
              </a:lnSpc>
              <a:buFont typeface="Arial"/>
              <a:buChar char="•"/>
            </a:pPr>
            <a:r>
              <a:rPr lang="en-US" sz="24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Enhanced DTI Checks:</a:t>
            </a:r>
            <a:r>
              <a:rPr lang="en-US" sz="24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For high credit score borrowers (750+), prioritize Debt-to-Income (dtir1) analysis over scores to prevent "Prime" defaults.</a:t>
            </a:r>
          </a:p>
          <a:p>
            <a:pPr algn="just">
              <a:lnSpc>
                <a:spcPts val="2474"/>
              </a:lnSpc>
            </a:pPr>
            <a:endParaRPr lang="en-US" sz="24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29017" lvl="1" indent="-264509" algn="just">
              <a:lnSpc>
                <a:spcPts val="2474"/>
              </a:lnSpc>
              <a:buFont typeface="Arial"/>
              <a:buChar char="•"/>
            </a:pPr>
            <a:r>
              <a:rPr lang="en-US" sz="24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Co-applicant Limits:</a:t>
            </a:r>
            <a:r>
              <a:rPr lang="en-US" sz="24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Place a cap on total loan amounts for EXP co-applicant types to reduce high-capital exposure in risky segments.</a:t>
            </a:r>
          </a:p>
          <a:p>
            <a:pPr algn="just">
              <a:lnSpc>
                <a:spcPts val="2474"/>
              </a:lnSpc>
            </a:pPr>
            <a:endParaRPr lang="en-US" sz="24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51086" y="504909"/>
            <a:ext cx="1068385" cy="789605"/>
          </a:xfrm>
          <a:custGeom>
            <a:avLst/>
            <a:gdLst/>
            <a:ahLst/>
            <a:cxnLst/>
            <a:rect l="l" t="t" r="r" b="b"/>
            <a:pathLst>
              <a:path w="1068385" h="789605">
                <a:moveTo>
                  <a:pt x="0" y="0"/>
                </a:moveTo>
                <a:lnTo>
                  <a:pt x="1068385" y="0"/>
                </a:lnTo>
                <a:lnTo>
                  <a:pt x="1068385" y="789605"/>
                </a:lnTo>
                <a:lnTo>
                  <a:pt x="0" y="789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Macintosh PowerPoint</Application>
  <PresentationFormat>Custom</PresentationFormat>
  <Paragraphs>130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TT Norms</vt:lpstr>
      <vt:lpstr>Canva Sans</vt:lpstr>
      <vt:lpstr>TT Norms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Modern Stock Market Presentation</dc:title>
  <cp:lastModifiedBy>Ananya Soni</cp:lastModifiedBy>
  <cp:revision>1</cp:revision>
  <dcterms:created xsi:type="dcterms:W3CDTF">2006-08-16T00:00:00Z</dcterms:created>
  <dcterms:modified xsi:type="dcterms:W3CDTF">2026-02-18T10:09:08Z</dcterms:modified>
  <dc:identifier>DAHBjq9oAGI</dc:identifier>
</cp:coreProperties>
</file>